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2" r:id="rId1"/>
  </p:sldMasterIdLst>
  <p:sldIdLst>
    <p:sldId id="273" r:id="rId2"/>
    <p:sldId id="274"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28">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7" d="100"/>
          <a:sy n="87" d="100"/>
        </p:scale>
        <p:origin x="1494" y="60"/>
      </p:cViewPr>
      <p:guideLst>
        <p:guide orient="horz" pos="2128"/>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268C6EEA-F0C0-402A-8588-40AFFF781554}" type="datetimeFigureOut">
              <a:rPr kumimoji="0" lang="zh-CN" altLang="en-US" sz="1200" b="0" i="0" u="none" strike="noStrike" kern="1200" cap="none" spc="0" normalizeH="0" baseline="0" noProof="0" smtClean="0">
                <a:ln>
                  <a:noFill/>
                </a:ln>
                <a:solidFill>
                  <a:schemeClr val="tx1">
                    <a:tint val="75000"/>
                  </a:schemeClr>
                </a:solidFill>
                <a:effectLst/>
                <a:uLnTx/>
                <a:uFillTx/>
                <a:latin typeface="Arial" panose="020B0604020202020204" pitchFamily="34" charset="0"/>
                <a:ea typeface="宋体" panose="02010600030101010101" pitchFamily="2" charset="-122"/>
                <a:cs typeface="+mn-cs"/>
              </a:rPr>
              <a:t>2019/8/31</a:t>
            </a:fld>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Slide Number Placeholder 5"/>
          <p:cNvSpPr>
            <a:spLocks noGrp="1"/>
          </p:cNvSpPr>
          <p:nvPr>
            <p:ph type="sldNum" sz="quarter" idx="12"/>
          </p:nvPr>
        </p:nvSpPr>
        <p:spPr/>
        <p:txBody>
          <a:bodyPr/>
          <a:lstStyle/>
          <a:p>
            <a:pPr lvl="0" eaLnBrk="1" fontAlgn="base" hangingPunct="1">
              <a:buNone/>
            </a:pPr>
            <a:fld id="{9A0DB2DC-4C9A-4742-B13C-FB6460FD3503}" type="slidenum">
              <a:rPr lang="zh-CN" altLang="en-US" strike="noStrike" noProof="1" smtClean="0">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extLst>
      <p:ext uri="{BB962C8B-B14F-4D97-AF65-F5344CB8AC3E}">
        <p14:creationId xmlns:p14="http://schemas.microsoft.com/office/powerpoint/2010/main" val="1327748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268C6EEA-F0C0-402A-8588-40AFFF781554}" type="datetimeFigureOut">
              <a:rPr kumimoji="0" lang="zh-CN" altLang="en-US" sz="1200" b="0" i="0" u="none" strike="noStrike" kern="1200" cap="none" spc="0" normalizeH="0" baseline="0" noProof="0" smtClean="0">
                <a:ln>
                  <a:noFill/>
                </a:ln>
                <a:solidFill>
                  <a:schemeClr val="tx1">
                    <a:tint val="75000"/>
                  </a:schemeClr>
                </a:solidFill>
                <a:effectLst/>
                <a:uLnTx/>
                <a:uFillTx/>
                <a:latin typeface="Arial" panose="020B0604020202020204" pitchFamily="34" charset="0"/>
                <a:ea typeface="宋体" panose="02010600030101010101" pitchFamily="2" charset="-122"/>
                <a:cs typeface="+mn-cs"/>
              </a:rPr>
              <a:t>2019/8/31</a:t>
            </a:fld>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Slide Number Placeholder 5"/>
          <p:cNvSpPr>
            <a:spLocks noGrp="1"/>
          </p:cNvSpPr>
          <p:nvPr>
            <p:ph type="sldNum" sz="quarter" idx="12"/>
          </p:nvPr>
        </p:nvSpPr>
        <p:spPr/>
        <p:txBody>
          <a:bodyPr/>
          <a:lstStyle/>
          <a:p>
            <a:pPr lvl="0" eaLnBrk="1" fontAlgn="base" hangingPunct="1">
              <a:buNone/>
            </a:pPr>
            <a:fld id="{9A0DB2DC-4C9A-4742-B13C-FB6460FD3503}" type="slidenum">
              <a:rPr lang="zh-CN" altLang="en-US" strike="noStrike" noProof="1" smtClean="0">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extLst>
      <p:ext uri="{BB962C8B-B14F-4D97-AF65-F5344CB8AC3E}">
        <p14:creationId xmlns:p14="http://schemas.microsoft.com/office/powerpoint/2010/main" val="2580621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268C6EEA-F0C0-402A-8588-40AFFF781554}" type="datetimeFigureOut">
              <a:rPr kumimoji="0" lang="zh-CN" altLang="en-US" sz="1200" b="0" i="0" u="none" strike="noStrike" kern="1200" cap="none" spc="0" normalizeH="0" baseline="0" noProof="0" smtClean="0">
                <a:ln>
                  <a:noFill/>
                </a:ln>
                <a:solidFill>
                  <a:schemeClr val="tx1">
                    <a:tint val="75000"/>
                  </a:schemeClr>
                </a:solidFill>
                <a:effectLst/>
                <a:uLnTx/>
                <a:uFillTx/>
                <a:latin typeface="Arial" panose="020B0604020202020204" pitchFamily="34" charset="0"/>
                <a:ea typeface="宋体" panose="02010600030101010101" pitchFamily="2" charset="-122"/>
                <a:cs typeface="+mn-cs"/>
              </a:rPr>
              <a:t>2019/8/31</a:t>
            </a:fld>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Slide Number Placeholder 5"/>
          <p:cNvSpPr>
            <a:spLocks noGrp="1"/>
          </p:cNvSpPr>
          <p:nvPr>
            <p:ph type="sldNum" sz="quarter" idx="12"/>
          </p:nvPr>
        </p:nvSpPr>
        <p:spPr/>
        <p:txBody>
          <a:bodyPr/>
          <a:lstStyle/>
          <a:p>
            <a:pPr lvl="0" eaLnBrk="1" fontAlgn="base" hangingPunct="1">
              <a:buNone/>
            </a:pPr>
            <a:fld id="{9A0DB2DC-4C9A-4742-B13C-FB6460FD3503}" type="slidenum">
              <a:rPr lang="zh-CN" altLang="en-US" strike="noStrike" noProof="1" smtClean="0">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extLst>
      <p:ext uri="{BB962C8B-B14F-4D97-AF65-F5344CB8AC3E}">
        <p14:creationId xmlns:p14="http://schemas.microsoft.com/office/powerpoint/2010/main" val="3656251539"/>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268C6EEA-F0C0-402A-8588-40AFFF781554}" type="datetimeFigureOut">
              <a:rPr kumimoji="0" lang="zh-CN" altLang="en-US" sz="1200" b="0" i="0" u="none" strike="noStrike" kern="1200" cap="none" spc="0" normalizeH="0" baseline="0" noProof="0" smtClean="0">
                <a:ln>
                  <a:noFill/>
                </a:ln>
                <a:solidFill>
                  <a:schemeClr val="tx1">
                    <a:tint val="75000"/>
                  </a:schemeClr>
                </a:solidFill>
                <a:effectLst/>
                <a:uLnTx/>
                <a:uFillTx/>
                <a:latin typeface="Arial" panose="020B0604020202020204" pitchFamily="34" charset="0"/>
                <a:ea typeface="宋体" panose="02010600030101010101" pitchFamily="2" charset="-122"/>
                <a:cs typeface="+mn-cs"/>
              </a:rPr>
              <a:t>2019/8/31</a:t>
            </a:fld>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Slide Number Placeholder 5"/>
          <p:cNvSpPr>
            <a:spLocks noGrp="1"/>
          </p:cNvSpPr>
          <p:nvPr>
            <p:ph type="sldNum" sz="quarter" idx="12"/>
          </p:nvPr>
        </p:nvSpPr>
        <p:spPr/>
        <p:txBody>
          <a:bodyPr/>
          <a:lstStyle/>
          <a:p>
            <a:pPr lvl="0" eaLnBrk="1" fontAlgn="base" hangingPunct="1">
              <a:buNone/>
            </a:pPr>
            <a:fld id="{9A0DB2DC-4C9A-4742-B13C-FB6460FD3503}" type="slidenum">
              <a:rPr lang="zh-CN" altLang="en-US" strike="noStrike" noProof="1" smtClean="0">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extLst>
      <p:ext uri="{BB962C8B-B14F-4D97-AF65-F5344CB8AC3E}">
        <p14:creationId xmlns:p14="http://schemas.microsoft.com/office/powerpoint/2010/main" val="2726260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CF5E9659-C318-495F-8097-405C5EE0EEEB}" type="datetimeFigureOut">
              <a:rPr kumimoji="0" lang="zh-CN" altLang="en-US" sz="1200" b="0" i="0" u="none" strike="noStrike" kern="1200" cap="none" spc="0" normalizeH="0" baseline="0" noProof="0" smtClean="0">
                <a:ln>
                  <a:noFill/>
                </a:ln>
                <a:solidFill>
                  <a:schemeClr val="tx1">
                    <a:tint val="75000"/>
                  </a:schemeClr>
                </a:solidFill>
                <a:effectLst/>
                <a:uLnTx/>
                <a:uFillTx/>
                <a:latin typeface="Arial" panose="020B0604020202020204" pitchFamily="34" charset="0"/>
                <a:ea typeface="宋体" panose="02010600030101010101" pitchFamily="2" charset="-122"/>
                <a:cs typeface="+mn-cs"/>
              </a:rPr>
              <a:t>2019/8/31</a:t>
            </a:fld>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Slide Number Placeholder 5"/>
          <p:cNvSpPr>
            <a:spLocks noGrp="1"/>
          </p:cNvSpPr>
          <p:nvPr>
            <p:ph type="sldNum" sz="quarter" idx="12"/>
          </p:nvPr>
        </p:nvSpPr>
        <p:spPr/>
        <p:txBody>
          <a:bodyPr/>
          <a:lstStyle/>
          <a:p>
            <a:pPr algn="r" fontAlgn="base">
              <a:buNone/>
            </a:pPr>
            <a:fld id="{9A0DB2DC-4C9A-4742-B13C-FB6460FD3503}" type="slidenum">
              <a:rPr lang="zh-CN" altLang="en-US" strike="noStrike" noProof="1" smtClean="0">
                <a:solidFill>
                  <a:srgbClr val="FFFFFF"/>
                </a:solidFill>
                <a:latin typeface="Arial" panose="020B0604020202020204" pitchFamily="34" charset="0"/>
                <a:ea typeface="宋体" panose="02010600030101010101" pitchFamily="2" charset="-122"/>
                <a:cs typeface="+mn-cs"/>
              </a:rPr>
              <a:t>‹#›</a:t>
            </a:fld>
            <a:endParaRPr lang="zh-CN" altLang="en-US" strike="noStrike" noProof="1">
              <a:solidFill>
                <a:srgbClr val="FFFFFF"/>
              </a:solidFill>
            </a:endParaRPr>
          </a:p>
        </p:txBody>
      </p:sp>
    </p:spTree>
    <p:extLst>
      <p:ext uri="{BB962C8B-B14F-4D97-AF65-F5344CB8AC3E}">
        <p14:creationId xmlns:p14="http://schemas.microsoft.com/office/powerpoint/2010/main" val="792019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268C6EEA-F0C0-402A-8588-40AFFF781554}" type="datetimeFigureOut">
              <a:rPr kumimoji="0" lang="zh-CN" altLang="en-US" sz="1200" b="0" i="0" u="none" strike="noStrike" kern="1200" cap="none" spc="0" normalizeH="0" baseline="0" noProof="0" smtClean="0">
                <a:ln>
                  <a:noFill/>
                </a:ln>
                <a:solidFill>
                  <a:schemeClr val="tx1">
                    <a:tint val="75000"/>
                  </a:schemeClr>
                </a:solidFill>
                <a:effectLst/>
                <a:uLnTx/>
                <a:uFillTx/>
                <a:latin typeface="Arial" panose="020B0604020202020204" pitchFamily="34" charset="0"/>
                <a:ea typeface="宋体" panose="02010600030101010101" pitchFamily="2" charset="-122"/>
                <a:cs typeface="+mn-cs"/>
              </a:rPr>
              <a:t>2019/8/31</a:t>
            </a:fld>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7" name="Slide Number Placeholder 6"/>
          <p:cNvSpPr>
            <a:spLocks noGrp="1"/>
          </p:cNvSpPr>
          <p:nvPr>
            <p:ph type="sldNum" sz="quarter" idx="12"/>
          </p:nvPr>
        </p:nvSpPr>
        <p:spPr/>
        <p:txBody>
          <a:bodyPr/>
          <a:lstStyle/>
          <a:p>
            <a:pPr lvl="0" eaLnBrk="1" fontAlgn="base" hangingPunct="1">
              <a:buNone/>
            </a:pPr>
            <a:fld id="{9A0DB2DC-4C9A-4742-B13C-FB6460FD3503}" type="slidenum">
              <a:rPr lang="zh-CN" altLang="en-US" strike="noStrike" noProof="1" smtClean="0">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extLst>
      <p:ext uri="{BB962C8B-B14F-4D97-AF65-F5344CB8AC3E}">
        <p14:creationId xmlns:p14="http://schemas.microsoft.com/office/powerpoint/2010/main" val="1677847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268C6EEA-F0C0-402A-8588-40AFFF781554}" type="datetimeFigureOut">
              <a:rPr kumimoji="0" lang="zh-CN" altLang="en-US" sz="1200" b="0" i="0" u="none" strike="noStrike" kern="1200" cap="none" spc="0" normalizeH="0" baseline="0" noProof="0" smtClean="0">
                <a:ln>
                  <a:noFill/>
                </a:ln>
                <a:solidFill>
                  <a:schemeClr val="tx1">
                    <a:tint val="75000"/>
                  </a:schemeClr>
                </a:solidFill>
                <a:effectLst/>
                <a:uLnTx/>
                <a:uFillTx/>
                <a:latin typeface="Arial" panose="020B0604020202020204" pitchFamily="34" charset="0"/>
                <a:ea typeface="宋体" panose="02010600030101010101" pitchFamily="2" charset="-122"/>
                <a:cs typeface="+mn-cs"/>
              </a:rPr>
              <a:t>2019/8/31</a:t>
            </a:fld>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9" name="Slide Number Placeholder 8"/>
          <p:cNvSpPr>
            <a:spLocks noGrp="1"/>
          </p:cNvSpPr>
          <p:nvPr>
            <p:ph type="sldNum" sz="quarter" idx="12"/>
          </p:nvPr>
        </p:nvSpPr>
        <p:spPr/>
        <p:txBody>
          <a:bodyPr/>
          <a:lstStyle/>
          <a:p>
            <a:pPr lvl="0" eaLnBrk="1" fontAlgn="base" hangingPunct="1">
              <a:buNone/>
            </a:pPr>
            <a:fld id="{9A0DB2DC-4C9A-4742-B13C-FB6460FD3503}" type="slidenum">
              <a:rPr lang="zh-CN" altLang="en-US" strike="noStrike" noProof="1" smtClean="0">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extLst>
      <p:ext uri="{BB962C8B-B14F-4D97-AF65-F5344CB8AC3E}">
        <p14:creationId xmlns:p14="http://schemas.microsoft.com/office/powerpoint/2010/main" val="2405666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268C6EEA-F0C0-402A-8588-40AFFF781554}" type="datetimeFigureOut">
              <a:rPr kumimoji="0" lang="zh-CN" altLang="en-US" sz="1200" b="0" i="0" u="none" strike="noStrike" kern="1200" cap="none" spc="0" normalizeH="0" baseline="0" noProof="0" smtClean="0">
                <a:ln>
                  <a:noFill/>
                </a:ln>
                <a:solidFill>
                  <a:schemeClr val="tx1">
                    <a:tint val="75000"/>
                  </a:schemeClr>
                </a:solidFill>
                <a:effectLst/>
                <a:uLnTx/>
                <a:uFillTx/>
                <a:latin typeface="Arial" panose="020B0604020202020204" pitchFamily="34" charset="0"/>
                <a:ea typeface="宋体" panose="02010600030101010101" pitchFamily="2" charset="-122"/>
                <a:cs typeface="+mn-cs"/>
              </a:rPr>
              <a:t>2019/8/31</a:t>
            </a:fld>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5" name="Slide Number Placeholder 4"/>
          <p:cNvSpPr>
            <a:spLocks noGrp="1"/>
          </p:cNvSpPr>
          <p:nvPr>
            <p:ph type="sldNum" sz="quarter" idx="12"/>
          </p:nvPr>
        </p:nvSpPr>
        <p:spPr/>
        <p:txBody>
          <a:bodyPr/>
          <a:lstStyle/>
          <a:p>
            <a:pPr lvl="0" eaLnBrk="1" fontAlgn="base" hangingPunct="1">
              <a:buNone/>
            </a:pPr>
            <a:fld id="{9A0DB2DC-4C9A-4742-B13C-FB6460FD3503}" type="slidenum">
              <a:rPr lang="zh-CN" altLang="en-US" strike="noStrike" noProof="1" smtClean="0">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extLst>
      <p:ext uri="{BB962C8B-B14F-4D97-AF65-F5344CB8AC3E}">
        <p14:creationId xmlns:p14="http://schemas.microsoft.com/office/powerpoint/2010/main" val="4185836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268C6EEA-F0C0-402A-8588-40AFFF781554}" type="datetimeFigureOut">
              <a:rPr kumimoji="0" lang="zh-CN" altLang="en-US" sz="1200" b="0" i="0" u="none" strike="noStrike" kern="1200" cap="none" spc="0" normalizeH="0" baseline="0" noProof="0" smtClean="0">
                <a:ln>
                  <a:noFill/>
                </a:ln>
                <a:solidFill>
                  <a:schemeClr val="tx1">
                    <a:tint val="75000"/>
                  </a:schemeClr>
                </a:solidFill>
                <a:effectLst/>
                <a:uLnTx/>
                <a:uFillTx/>
                <a:latin typeface="Arial" panose="020B0604020202020204" pitchFamily="34" charset="0"/>
                <a:ea typeface="宋体" panose="02010600030101010101" pitchFamily="2" charset="-122"/>
                <a:cs typeface="+mn-cs"/>
              </a:rPr>
              <a:t>2019/8/31</a:t>
            </a:fld>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4" name="Slide Number Placeholder 3"/>
          <p:cNvSpPr>
            <a:spLocks noGrp="1"/>
          </p:cNvSpPr>
          <p:nvPr>
            <p:ph type="sldNum" sz="quarter" idx="12"/>
          </p:nvPr>
        </p:nvSpPr>
        <p:spPr/>
        <p:txBody>
          <a:bodyPr/>
          <a:lstStyle/>
          <a:p>
            <a:pPr lvl="0" eaLnBrk="1" fontAlgn="base" hangingPunct="1">
              <a:buNone/>
            </a:pPr>
            <a:fld id="{9A0DB2DC-4C9A-4742-B13C-FB6460FD3503}" type="slidenum">
              <a:rPr lang="zh-CN" altLang="en-US" strike="noStrike" noProof="1" smtClean="0">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extLst>
      <p:ext uri="{BB962C8B-B14F-4D97-AF65-F5344CB8AC3E}">
        <p14:creationId xmlns:p14="http://schemas.microsoft.com/office/powerpoint/2010/main" val="1011575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268C6EEA-F0C0-402A-8588-40AFFF781554}" type="datetimeFigureOut">
              <a:rPr kumimoji="0" lang="zh-CN" altLang="en-US" sz="1200" b="0" i="0" u="none" strike="noStrike" kern="1200" cap="none" spc="0" normalizeH="0" baseline="0" noProof="0" smtClean="0">
                <a:ln>
                  <a:noFill/>
                </a:ln>
                <a:solidFill>
                  <a:schemeClr val="tx1">
                    <a:tint val="75000"/>
                  </a:schemeClr>
                </a:solidFill>
                <a:effectLst/>
                <a:uLnTx/>
                <a:uFillTx/>
                <a:latin typeface="Arial" panose="020B0604020202020204" pitchFamily="34" charset="0"/>
                <a:ea typeface="宋体" panose="02010600030101010101" pitchFamily="2" charset="-122"/>
                <a:cs typeface="+mn-cs"/>
              </a:rPr>
              <a:t>2019/8/31</a:t>
            </a:fld>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7" name="Slide Number Placeholder 6"/>
          <p:cNvSpPr>
            <a:spLocks noGrp="1"/>
          </p:cNvSpPr>
          <p:nvPr>
            <p:ph type="sldNum" sz="quarter" idx="12"/>
          </p:nvPr>
        </p:nvSpPr>
        <p:spPr/>
        <p:txBody>
          <a:bodyPr/>
          <a:lstStyle/>
          <a:p>
            <a:pPr lvl="0" eaLnBrk="1" fontAlgn="base" hangingPunct="1">
              <a:buNone/>
            </a:pPr>
            <a:fld id="{9A0DB2DC-4C9A-4742-B13C-FB6460FD3503}" type="slidenum">
              <a:rPr lang="zh-CN" altLang="en-US" strike="noStrike" noProof="1" smtClean="0">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extLst>
      <p:ext uri="{BB962C8B-B14F-4D97-AF65-F5344CB8AC3E}">
        <p14:creationId xmlns:p14="http://schemas.microsoft.com/office/powerpoint/2010/main" val="2708273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8C02A27-8D5C-47F9-964B-B0CAB3FDFC4B}" type="datetimeFigureOut">
              <a:rPr kumimoji="0" lang="zh-CN" altLang="en-US" sz="1200" b="0" i="0" u="none" strike="noStrike" kern="1200" cap="none" spc="0" normalizeH="0" baseline="0" noProof="0" smtClean="0">
                <a:ln>
                  <a:noFill/>
                </a:ln>
                <a:solidFill>
                  <a:schemeClr val="tx1">
                    <a:tint val="75000"/>
                  </a:schemeClr>
                </a:solidFill>
                <a:effectLst/>
                <a:uLnTx/>
                <a:uFillTx/>
                <a:latin typeface="Arial" panose="020B0604020202020204" pitchFamily="34" charset="0"/>
                <a:ea typeface="宋体" panose="02010600030101010101" pitchFamily="2" charset="-122"/>
                <a:cs typeface="+mn-cs"/>
              </a:rPr>
              <a:t>2019/8/31</a:t>
            </a:fld>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7" name="Slide Number Placeholder 6"/>
          <p:cNvSpPr>
            <a:spLocks noGrp="1"/>
          </p:cNvSpPr>
          <p:nvPr>
            <p:ph type="sldNum" sz="quarter" idx="12"/>
          </p:nvPr>
        </p:nvSpPr>
        <p:spPr/>
        <p:txBody>
          <a:bodyPr/>
          <a:lstStyle/>
          <a:p>
            <a:pPr algn="r" fontAlgn="base">
              <a:buNone/>
            </a:pPr>
            <a:fld id="{9A0DB2DC-4C9A-4742-B13C-FB6460FD3503}" type="slidenum">
              <a:rPr lang="zh-CN" altLang="en-US" strike="noStrike" noProof="1" smtClean="0">
                <a:latin typeface="Arial" panose="020B0604020202020204" pitchFamily="34" charset="0"/>
                <a:ea typeface="宋体" panose="02010600030101010101" pitchFamily="2" charset="-122"/>
                <a:cs typeface="+mn-cs"/>
              </a:rPr>
              <a:t>‹#›</a:t>
            </a:fld>
            <a:endParaRPr lang="zh-CN" altLang="en-US" strike="noStrike" noProof="1"/>
          </a:p>
        </p:txBody>
      </p:sp>
    </p:spTree>
    <p:extLst>
      <p:ext uri="{BB962C8B-B14F-4D97-AF65-F5344CB8AC3E}">
        <p14:creationId xmlns:p14="http://schemas.microsoft.com/office/powerpoint/2010/main" val="2327414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268C6EEA-F0C0-402A-8588-40AFFF781554}" type="datetimeFigureOut">
              <a:rPr kumimoji="0" lang="zh-CN" altLang="en-US" sz="1200" b="0" i="0" u="none" strike="noStrike" kern="1200" cap="none" spc="0" normalizeH="0" baseline="0" noProof="0" smtClean="0">
                <a:ln>
                  <a:noFill/>
                </a:ln>
                <a:solidFill>
                  <a:schemeClr val="tx1">
                    <a:tint val="75000"/>
                  </a:schemeClr>
                </a:solidFill>
                <a:effectLst/>
                <a:uLnTx/>
                <a:uFillTx/>
                <a:latin typeface="Arial" panose="020B0604020202020204" pitchFamily="34" charset="0"/>
                <a:ea typeface="宋体" panose="02010600030101010101" pitchFamily="2" charset="-122"/>
                <a:cs typeface="+mn-cs"/>
              </a:rPr>
              <a:t>2019/8/31</a:t>
            </a:fld>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lvl="0" eaLnBrk="1" fontAlgn="base" hangingPunct="1">
              <a:buNone/>
            </a:pPr>
            <a:fld id="{9A0DB2DC-4C9A-4742-B13C-FB6460FD3503}" type="slidenum">
              <a:rPr lang="zh-CN" altLang="en-US" strike="noStrike" noProof="1" smtClean="0">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extLst>
      <p:ext uri="{BB962C8B-B14F-4D97-AF65-F5344CB8AC3E}">
        <p14:creationId xmlns:p14="http://schemas.microsoft.com/office/powerpoint/2010/main" val="9782991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stats.edu.c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stats.edu.c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stats.edu.c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标题 1"/>
          <p:cNvSpPr>
            <a:spLocks noGrp="1"/>
          </p:cNvSpPr>
          <p:nvPr>
            <p:ph type="title"/>
          </p:nvPr>
        </p:nvSpPr>
        <p:spPr>
          <a:xfrm>
            <a:off x="457199" y="1990725"/>
            <a:ext cx="8229600" cy="1143000"/>
          </a:xfrm>
          <a:noFill/>
          <a:ln>
            <a:noFill/>
          </a:ln>
          <a:effectLst/>
          <a:sp3d prstMaterial="plastic"/>
        </p:spPr>
        <p:txBody>
          <a:bodyPr vert="horz" rtlCol="0" anchor="ctr">
            <a:noAutofit/>
            <a:scene3d>
              <a:camera prst="orthographicFront"/>
              <a:lightRig rig="soft" dir="tl">
                <a:rot lat="0" lon="0" rev="0"/>
              </a:lightRig>
            </a:scene3d>
            <a:sp3d contourW="8890">
              <a:contourClr>
                <a:schemeClr val="accent3">
                  <a:shade val="5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zh-CN" altLang="en-US" sz="4000" b="1" i="0" u="none" strike="noStrike" kern="1200" cap="all" spc="50" normalizeH="0" baseline="0" noProof="0" smtClean="0">
                <a:ln w="15875" cmpd="sng">
                  <a:solidFill>
                    <a:srgbClr val="FFFFFF"/>
                  </a:solidFill>
                  <a:prstDash val="solid"/>
                </a:ln>
                <a:solidFill>
                  <a:schemeClr val="tx1"/>
                </a:solidFill>
                <a:effectLst>
                  <a:outerShdw blurRad="31750" dir="3600000" algn="tl" rotWithShape="0">
                    <a:srgbClr val="000000">
                      <a:alpha val="60000"/>
                    </a:srgbClr>
                  </a:outerShdw>
                </a:effectLst>
                <a:uLnTx/>
                <a:uFillTx/>
                <a:latin typeface="黑体" panose="02010609060101010101" pitchFamily="49" charset="-122"/>
                <a:ea typeface="黑体" panose="02010609060101010101" pitchFamily="49" charset="-122"/>
                <a:cs typeface="+mj-cs"/>
              </a:rPr>
              <a:t>实验室项目及人员信息填报说明</a:t>
            </a:r>
          </a:p>
        </p:txBody>
      </p:sp>
      <p:sp>
        <p:nvSpPr>
          <p:cNvPr id="4098" name="TextBox 3"/>
          <p:cNvSpPr txBox="1"/>
          <p:nvPr/>
        </p:nvSpPr>
        <p:spPr>
          <a:xfrm>
            <a:off x="3136900" y="3700463"/>
            <a:ext cx="2870200" cy="830262"/>
          </a:xfrm>
          <a:prstGeom prst="rect">
            <a:avLst/>
          </a:prstGeom>
          <a:noFill/>
          <a:ln w="9525">
            <a:noFill/>
          </a:ln>
        </p:spPr>
        <p:txBody>
          <a:bodyPr anchor="t">
            <a:spAutoFit/>
          </a:bodyPr>
          <a:lstStyle/>
          <a:p>
            <a:pPr algn="ctr"/>
            <a:r>
              <a:rPr lang="zh-CN" altLang="en-US" sz="2400" dirty="0">
                <a:latin typeface="黑体" panose="02010609060101010101" pitchFamily="49" charset="-122"/>
                <a:ea typeface="黑体" panose="02010609060101010101" pitchFamily="49" charset="-122"/>
              </a:rPr>
              <a:t>教务处 实践教学科实验室管理中心</a:t>
            </a:r>
            <a:endParaRPr lang="en-US" altLang="zh-CN" sz="2400" dirty="0">
              <a:latin typeface="黑体" panose="02010609060101010101" pitchFamily="49" charset="-122"/>
              <a:ea typeface="黑体" panose="02010609060101010101" pitchFamily="49"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p:nvPr/>
        </p:nvSpPr>
        <p:spPr>
          <a:xfrm>
            <a:off x="0" y="0"/>
            <a:ext cx="9144000" cy="0"/>
          </a:xfrm>
          <a:prstGeom prst="rect">
            <a:avLst/>
          </a:prstGeom>
          <a:noFill/>
          <a:ln w="9525">
            <a:noFill/>
          </a:ln>
        </p:spPr>
        <p:txBody>
          <a:bodyPr wrap="none" anchor="ctr">
            <a:spAutoFit/>
          </a:bodyPr>
          <a:lstStyle/>
          <a:p>
            <a:endParaRPr lang="zh-CN" altLang="en-US" dirty="0">
              <a:latin typeface="Calibri" panose="020F0502020204030204" pitchFamily="34" charset="0"/>
              <a:ea typeface="宋体" panose="02010600030101010101" pitchFamily="2" charset="-122"/>
            </a:endParaRPr>
          </a:p>
        </p:txBody>
      </p:sp>
      <p:pic>
        <p:nvPicPr>
          <p:cNvPr id="13314" name="Picture 3"/>
          <p:cNvPicPr>
            <a:picLocks noChangeAspect="1"/>
          </p:cNvPicPr>
          <p:nvPr/>
        </p:nvPicPr>
        <p:blipFill>
          <a:blip r:embed="rId2"/>
          <a:srcRect t="6310"/>
          <a:stretch>
            <a:fillRect/>
          </a:stretch>
        </p:blipFill>
        <p:spPr>
          <a:xfrm>
            <a:off x="89535" y="1417637"/>
            <a:ext cx="8964295" cy="4992688"/>
          </a:xfrm>
          <a:prstGeom prst="rect">
            <a:avLst/>
          </a:prstGeom>
          <a:noFill/>
          <a:ln w="9525">
            <a:noFill/>
          </a:ln>
        </p:spPr>
      </p:pic>
      <p:sp>
        <p:nvSpPr>
          <p:cNvPr id="416770" name="Rectangle 2"/>
          <p:cNvSpPr>
            <a:spLocks noGrp="1" noChangeArrowheads="1"/>
          </p:cNvSpPr>
          <p:nvPr>
            <p:ph type="title"/>
          </p:nvPr>
        </p:nvSpPr>
        <p:spPr>
          <a:noFill/>
          <a:ln>
            <a:noFill/>
          </a:ln>
          <a:effectLst/>
          <a:sp3d prstMaterial="plastic"/>
        </p:spPr>
        <p:txBody>
          <a:bodyPr vert="horz" rtlCol="0" anchor="ctr">
            <a:normAutofit/>
            <a:scene3d>
              <a:camera prst="orthographicFront"/>
              <a:lightRig rig="soft" dir="tl">
                <a:rot lat="0" lon="0" rev="0"/>
              </a:lightRig>
            </a:scene3d>
            <a:sp3d contourW="8890">
              <a:contourClr>
                <a:schemeClr val="accent3">
                  <a:shade val="5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lang="zh-CN" altLang="en-US"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sym typeface="+mn-ea"/>
              </a:rPr>
              <a:t>基表六  实验室基本情况表(SJ6)</a:t>
            </a:r>
            <a:r>
              <a:rPr kumimoji="0" lang="zh-CN" altLang="en-US"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t/>
            </a:r>
            <a:br>
              <a:rPr kumimoji="0" lang="zh-CN" altLang="en-US"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br>
            <a:endParaRPr kumimoji="0" lang="zh-CN" altLang="en-US" sz="3200" b="1" i="0" u="none" strike="noStrike" kern="1200" cap="all" spc="50" normalizeH="0" baseline="0" noProof="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mj-lt"/>
              <a:ea typeface="+mj-ea"/>
              <a:cs typeface="+mj-cs"/>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noFill/>
          <a:ln>
            <a:noFill/>
          </a:ln>
          <a:effectLst/>
          <a:sp3d prstMaterial="plastic"/>
        </p:spPr>
        <p:txBody>
          <a:bodyPr vert="horz" rtlCol="0" anchor="ctr">
            <a:normAutofit/>
            <a:scene3d>
              <a:camera prst="orthographicFront"/>
              <a:lightRig rig="soft" dir="tl">
                <a:rot lat="0" lon="0" rev="0"/>
              </a:lightRig>
            </a:scene3d>
            <a:sp3d contourW="8890">
              <a:contourClr>
                <a:schemeClr val="accent3">
                  <a:shade val="5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lang="zh-CN" altLang="en-US"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sym typeface="+mn-ea"/>
              </a:rPr>
              <a:t>基表六  实验室基本情况表(SJ6)</a:t>
            </a:r>
            <a:r>
              <a:rPr kumimoji="0" lang="zh-CN" altLang="en-US"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t/>
            </a:r>
            <a:br>
              <a:rPr kumimoji="0" lang="zh-CN" altLang="en-US"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br>
            <a:endParaRPr kumimoji="0" lang="zh-CN" altLang="en-US" sz="3200" b="1" i="0" u="none" strike="noStrike" kern="1200" cap="all" spc="50" normalizeH="0" baseline="0" noProof="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mj-lt"/>
              <a:ea typeface="+mj-ea"/>
              <a:cs typeface="+mj-cs"/>
            </a:endParaRPr>
          </a:p>
        </p:txBody>
      </p:sp>
      <p:sp>
        <p:nvSpPr>
          <p:cNvPr id="422914" name="Rectangle 2"/>
          <p:cNvSpPr>
            <a:spLocks noGrp="1" noChangeArrowheads="1"/>
          </p:cNvSpPr>
          <p:nvPr>
            <p:ph idx="1"/>
          </p:nvPr>
        </p:nvSpPr>
        <p:spPr>
          <a:xfrm>
            <a:off x="197168" y="1417003"/>
            <a:ext cx="8748713" cy="5832475"/>
          </a:xfrm>
        </p:spPr>
        <p:txBody>
          <a:bodyPr vert="horz" wrap="square" lIns="91440" tIns="45720" rIns="91440" bIns="45720" numCol="1" rtlCol="0" anchor="t" anchorCtr="0" compatLnSpc="1">
            <a:normAutofit/>
          </a:bodyPr>
          <a:lstStyle/>
          <a:p>
            <a:pPr marL="342900" marR="0" lvl="0" indent="-342900" algn="l" defTabSz="914400" rtl="0" eaLnBrk="1" fontAlgn="auto" latinLnBrk="0" hangingPunct="1">
              <a:lnSpc>
                <a:spcPct val="100000"/>
              </a:lnSpc>
              <a:spcBef>
                <a:spcPct val="20000"/>
              </a:spcBef>
              <a:spcAft>
                <a:spcPts val="0"/>
              </a:spcAft>
              <a:buClr>
                <a:schemeClr val="tx2"/>
              </a:buClr>
              <a:buSzPct val="90000"/>
              <a:buFont typeface="Wingdings 2" panose="05020102010507070707" pitchFamily="18" charset="2"/>
              <a:buNone/>
              <a:defRPr/>
            </a:pPr>
            <a:r>
              <a:rPr kumimoji="0" lang="zh-CN" altLang="en-US" sz="2400" b="1" i="0" u="none" strike="noStrike" kern="1200" cap="none" spc="0" normalizeH="0" baseline="0" noProof="0" smtClean="0">
                <a:ln>
                  <a:noFill/>
                </a:ln>
                <a:solidFill>
                  <a:srgbClr val="0066FF"/>
                </a:solidFill>
                <a:effectLst/>
                <a:uLnTx/>
                <a:uFillTx/>
                <a:latin typeface="黑体" panose="02010609060101010101" pitchFamily="49" charset="-122"/>
                <a:ea typeface="黑体" panose="02010609060101010101" pitchFamily="49" charset="-122"/>
                <a:cs typeface="宋体" panose="02010600030101010101" pitchFamily="2" charset="-122"/>
              </a:rPr>
              <a:t>总体说明：</a:t>
            </a:r>
            <a:endParaRPr kumimoji="0" lang="zh-CN" altLang="en-US" sz="2000" i="0" u="none" strike="noStrike" kern="1200" cap="none" spc="0" normalizeH="0" baseline="0" noProof="0" smtClean="0">
              <a:ln>
                <a:noFill/>
              </a:ln>
              <a:solidFill>
                <a:srgbClr val="0066FF"/>
              </a:solidFill>
              <a:effectLst/>
              <a:uLnTx/>
              <a:uFillTx/>
              <a:latin typeface="宋体" panose="02010600030101010101" pitchFamily="2" charset="-122"/>
              <a:ea typeface="宋体" panose="02010600030101010101" pitchFamily="2" charset="-122"/>
              <a:cs typeface="宋体" panose="02010600030101010101" pitchFamily="2" charset="-122"/>
            </a:endParaRPr>
          </a:p>
          <a:p>
            <a:pPr marL="342900" marR="0" lvl="0" indent="-342900" algn="l" defTabSz="914400" rtl="0" eaLnBrk="1" fontAlgn="auto" latinLnBrk="0" hangingPunct="1">
              <a:lnSpc>
                <a:spcPct val="100000"/>
              </a:lnSpc>
              <a:spcBef>
                <a:spcPct val="20000"/>
              </a:spcBef>
              <a:spcAft>
                <a:spcPts val="0"/>
              </a:spcAft>
              <a:buClr>
                <a:schemeClr val="tx2"/>
              </a:buClr>
              <a:buSzPct val="90000"/>
              <a:buFont typeface="Wingdings 2" panose="05020102010507070707" pitchFamily="18" charset="2"/>
              <a:buNone/>
              <a:defRPr/>
            </a:pPr>
            <a:r>
              <a:rPr kumimoji="0" lang="zh-CN" altLang="en-US" sz="1800" b="1" i="0" u="none" strike="noStrike" kern="1200" cap="none" spc="0" normalizeH="0" baseline="0" noProof="0" smtClean="0">
                <a:ln>
                  <a:noFill/>
                </a:ln>
                <a:solidFill>
                  <a:srgbClr val="0066FF"/>
                </a:solidFill>
                <a:effectLst/>
                <a:uLnTx/>
                <a:uFillTx/>
                <a:latin typeface="宋体" panose="02010600030101010101" pitchFamily="2" charset="-122"/>
                <a:ea typeface="宋体" panose="02010600030101010101" pitchFamily="2" charset="-122"/>
                <a:cs typeface="宋体" panose="02010600030101010101" pitchFamily="2" charset="-122"/>
              </a:rPr>
              <a:t>　</a:t>
            </a:r>
            <a:r>
              <a:rPr kumimoji="0" lang="zh-CN" altLang="en-US" sz="18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１</a:t>
            </a:r>
            <a:r>
              <a:rPr kumimoji="0" lang="en-US" altLang="zh-CN" sz="18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r>
              <a:rPr kumimoji="0" lang="zh-CN" altLang="en-US" sz="18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实验室是指经学校正式批准的教学和科研实验室，如由几个实验室（分室）联合而成的实验中心（实验室），应按一个实验中心（实验室）填写。</a:t>
            </a:r>
          </a:p>
          <a:p>
            <a:pPr marL="342900" marR="0" lvl="0" indent="-342900" algn="l" defTabSz="914400" rtl="0" eaLnBrk="1" fontAlgn="auto" latinLnBrk="0" hangingPunct="1">
              <a:lnSpc>
                <a:spcPct val="100000"/>
              </a:lnSpc>
              <a:spcBef>
                <a:spcPct val="20000"/>
              </a:spcBef>
              <a:spcAft>
                <a:spcPts val="0"/>
              </a:spcAft>
              <a:buClr>
                <a:schemeClr val="tx2"/>
              </a:buClr>
              <a:buSzPct val="90000"/>
              <a:buFont typeface="Wingdings 2" panose="05020102010507070707" pitchFamily="18" charset="2"/>
              <a:buNone/>
              <a:defRPr/>
            </a:pPr>
            <a:r>
              <a:rPr kumimoji="0" lang="zh-CN" altLang="en-US" sz="18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　２</a:t>
            </a:r>
            <a:r>
              <a:rPr kumimoji="0" lang="en-US" altLang="zh-CN" sz="18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r>
              <a:rPr kumimoji="0" lang="zh-CN" altLang="en-US" sz="18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一个实体多块牌子按一个正式建制的实验室算。</a:t>
            </a:r>
          </a:p>
          <a:p>
            <a:pPr marL="342900" marR="0" lvl="0" indent="-342900" algn="l" defTabSz="914400" rtl="0" eaLnBrk="1" fontAlgn="auto" latinLnBrk="0" hangingPunct="1">
              <a:lnSpc>
                <a:spcPct val="100000"/>
              </a:lnSpc>
              <a:spcBef>
                <a:spcPct val="20000"/>
              </a:spcBef>
              <a:spcAft>
                <a:spcPts val="0"/>
              </a:spcAft>
              <a:buClr>
                <a:schemeClr val="tx2"/>
              </a:buClr>
              <a:buSzPct val="90000"/>
              <a:buFont typeface="Wingdings 2" panose="05020102010507070707" pitchFamily="18" charset="2"/>
              <a:buNone/>
              <a:defRPr/>
            </a:pPr>
            <a:r>
              <a:rPr kumimoji="0" lang="zh-CN" altLang="en-US" sz="18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　３</a:t>
            </a:r>
            <a:r>
              <a:rPr kumimoji="0" lang="en-US" altLang="zh-CN" sz="18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r>
              <a:rPr kumimoji="0" lang="zh-CN" altLang="en-US" sz="18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实验室逐个排列。</a:t>
            </a:r>
            <a:endParaRPr kumimoji="0" lang="zh-CN" altLang="en-US" sz="20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900" marR="0" lvl="0" indent="-342900" algn="l" defTabSz="914400" rtl="0" eaLnBrk="1" fontAlgn="auto" latinLnBrk="0" hangingPunct="1">
              <a:lnSpc>
                <a:spcPct val="100000"/>
              </a:lnSpc>
              <a:spcBef>
                <a:spcPct val="20000"/>
              </a:spcBef>
              <a:spcAft>
                <a:spcPts val="0"/>
              </a:spcAft>
              <a:buClr>
                <a:schemeClr val="tx2"/>
              </a:buClr>
              <a:buSzPct val="90000"/>
              <a:buFont typeface="Wingdings 2" panose="05020102010507070707" pitchFamily="18" charset="2"/>
              <a:buNone/>
              <a:defRPr/>
            </a:pPr>
            <a:r>
              <a:rPr kumimoji="0" lang="zh-CN" altLang="en-US" sz="2400" b="1" i="0" u="none" strike="noStrike" kern="1200" cap="none" spc="0" normalizeH="0" baseline="0" noProof="0" smtClean="0">
                <a:ln>
                  <a:noFill/>
                </a:ln>
                <a:solidFill>
                  <a:srgbClr val="0066FF"/>
                </a:solidFill>
                <a:effectLst/>
                <a:uLnTx/>
                <a:uFillTx/>
                <a:latin typeface="黑体" panose="02010609060101010101" pitchFamily="49" charset="-122"/>
                <a:ea typeface="黑体" panose="02010609060101010101" pitchFamily="49" charset="-122"/>
                <a:cs typeface="宋体" panose="02010600030101010101" pitchFamily="2" charset="-122"/>
              </a:rPr>
              <a:t>字段说明：</a:t>
            </a:r>
            <a:endParaRPr kumimoji="0" lang="zh-CN" altLang="en-US" sz="2000" i="0" u="none" strike="noStrike" kern="1200" cap="none" spc="0" normalizeH="0" baseline="0" noProof="0" smtClean="0">
              <a:ln>
                <a:noFill/>
              </a:ln>
              <a:solidFill>
                <a:srgbClr val="0066FF"/>
              </a:solidFill>
              <a:effectLst/>
              <a:uLnTx/>
              <a:uFillTx/>
              <a:latin typeface="宋体" panose="02010600030101010101" pitchFamily="2" charset="-122"/>
              <a:ea typeface="宋体" panose="02010600030101010101" pitchFamily="2" charset="-122"/>
              <a:cs typeface="宋体" panose="02010600030101010101" pitchFamily="2"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kumimoji="0" lang="en-US" altLang="zh-CN" sz="20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1.</a:t>
            </a:r>
            <a:r>
              <a:rPr kumimoji="0" lang="zh-CN" altLang="en-US" sz="20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学校代码</a:t>
            </a:r>
            <a:endParaRPr kumimoji="0" lang="zh-CN" altLang="en-US" sz="20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Wingdings" panose="05000000000000000000" charset="0"/>
              <a:buNone/>
              <a:defRPr/>
            </a:pP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以中国教育统计网站：</a:t>
            </a:r>
            <a:r>
              <a:rPr kumimoji="0" lang="en-US" altLang="zh-CN" sz="18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hlinkClick r:id="rId2"/>
              </a:rPr>
              <a:t>http://www.stats.edu.cn/</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最新发布为准。</a:t>
            </a:r>
            <a:endParaRPr kumimoji="0" lang="zh-CN" altLang="en-US" sz="20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kumimoji="0" lang="en-US" altLang="zh-CN" sz="20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2.</a:t>
            </a:r>
            <a:r>
              <a:rPr kumimoji="0" lang="zh-CN" altLang="en-US" sz="20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实验室编号</a:t>
            </a:r>
            <a:endParaRPr kumimoji="0" lang="zh-CN" altLang="en-US" sz="20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学校自编的实验室编号，校内具有唯一性。</a:t>
            </a:r>
            <a:endParaRPr kumimoji="0" lang="zh-CN" altLang="en-US" sz="20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kumimoji="0" lang="en-US" altLang="zh-CN" sz="20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3.</a:t>
            </a:r>
            <a:r>
              <a:rPr kumimoji="0" lang="zh-CN" altLang="en-US" sz="20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实验室名称</a:t>
            </a:r>
            <a:endParaRPr kumimoji="0" lang="zh-CN" altLang="en-US" sz="20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填写汉字名称。（如一个实验室多个名称，按一个实验室填写）。</a:t>
            </a:r>
            <a:endParaRPr kumimoji="0" lang="zh-CN" altLang="en-US" sz="20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kumimoji="0" lang="en-US" altLang="zh-CN" sz="20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4.</a:t>
            </a:r>
            <a:r>
              <a:rPr kumimoji="0" lang="zh-CN" altLang="en-US" sz="20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实验室类别</a:t>
            </a:r>
            <a:endParaRPr kumimoji="0" lang="zh-CN" altLang="en-US" sz="20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按代码填写：</a:t>
            </a:r>
            <a:r>
              <a:rPr kumimoji="0" lang="en-US" altLang="zh-CN"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1.</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国家级实验教学示范中心（经过教育部评审认定）； </a:t>
            </a:r>
            <a:r>
              <a:rPr kumimoji="0" lang="en-US" altLang="zh-CN"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2.</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省级实验教学示范中心（经过省级教育行政部门评审认定）；</a:t>
            </a:r>
            <a:r>
              <a:rPr kumimoji="0" lang="en-US" altLang="zh-CN"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3.</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按平台建设的校、院（系）实验室；</a:t>
            </a:r>
            <a:r>
              <a:rPr kumimoji="0" lang="en-US" altLang="zh-CN"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4.</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其它实验室。</a:t>
            </a:r>
            <a:endParaRPr kumimoji="0" lang="zh-CN" altLang="en-US" sz="20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endPar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p:txBody>
      </p:sp>
      <p:sp>
        <p:nvSpPr>
          <p:cNvPr id="14338" name="Rectangle 3"/>
          <p:cNvSpPr/>
          <p:nvPr/>
        </p:nvSpPr>
        <p:spPr>
          <a:xfrm>
            <a:off x="0" y="0"/>
            <a:ext cx="9144000" cy="0"/>
          </a:xfrm>
          <a:prstGeom prst="rect">
            <a:avLst/>
          </a:prstGeom>
          <a:noFill/>
          <a:ln w="9525">
            <a:noFill/>
          </a:ln>
        </p:spPr>
        <p:txBody>
          <a:bodyPr wrap="none" anchor="ctr">
            <a:spAutoFit/>
          </a:bodyPr>
          <a:lstStyle/>
          <a:p>
            <a:endParaRPr lang="zh-CN" altLang="en-US" dirty="0">
              <a:latin typeface="Calibri" panose="020F0502020204030204" pitchFamily="34" charset="0"/>
              <a:ea typeface="宋体" panose="02010600030101010101" pitchFamily="2" charset="-122"/>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title"/>
          </p:nvPr>
        </p:nvSpPr>
        <p:spPr>
          <a:noFill/>
          <a:ln>
            <a:noFill/>
          </a:ln>
          <a:effectLst/>
          <a:sp3d prstMaterial="plastic"/>
        </p:spPr>
        <p:txBody>
          <a:bodyPr vert="horz" rtlCol="0" anchor="ctr">
            <a:normAutofit/>
            <a:scene3d>
              <a:camera prst="orthographicFront"/>
              <a:lightRig rig="soft" dir="tl">
                <a:rot lat="0" lon="0" rev="0"/>
              </a:lightRig>
            </a:scene3d>
            <a:sp3d contourW="8890">
              <a:contourClr>
                <a:schemeClr val="accent3">
                  <a:shade val="5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lang="zh-CN" altLang="en-US"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sym typeface="+mn-ea"/>
              </a:rPr>
              <a:t>基表六  实验室基本情况表(SJ6)</a:t>
            </a:r>
            <a:r>
              <a:rPr kumimoji="0" lang="zh-CN" altLang="en-US"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t/>
            </a:r>
            <a:br>
              <a:rPr kumimoji="0" lang="zh-CN" altLang="en-US"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br>
            <a:endParaRPr kumimoji="0" lang="zh-CN" altLang="en-US" sz="3200" b="1" i="0" u="none" strike="noStrike" kern="1200" cap="all" spc="50" normalizeH="0" baseline="0" noProof="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mj-lt"/>
              <a:ea typeface="+mj-ea"/>
              <a:cs typeface="+mj-cs"/>
            </a:endParaRPr>
          </a:p>
        </p:txBody>
      </p:sp>
      <p:sp>
        <p:nvSpPr>
          <p:cNvPr id="423938" name="Rectangle 2"/>
          <p:cNvSpPr>
            <a:spLocks noGrp="1" noChangeArrowheads="1"/>
          </p:cNvSpPr>
          <p:nvPr>
            <p:ph idx="1"/>
          </p:nvPr>
        </p:nvSpPr>
        <p:spPr>
          <a:xfrm>
            <a:off x="197168" y="1417320"/>
            <a:ext cx="8748713" cy="5832475"/>
          </a:xfrm>
        </p:spPr>
        <p:txBody>
          <a:bodyPr vert="horz" wrap="square" lIns="91440" tIns="45720" rIns="91440" bIns="45720" numCol="1" rtlCol="0" anchor="t" anchorCtr="0" compatLnSpc="1">
            <a:normAutofit/>
          </a:bodyPr>
          <a:lstStyle/>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5.</a:t>
            </a:r>
            <a:r>
              <a:rPr lang="zh-CN" altLang="en-US"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建立年份</a:t>
            </a:r>
            <a:endPar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实验室经学校正式批准建立的年份，格式如：</a:t>
            </a:r>
            <a:r>
              <a:rPr lang="en-US" altLang="zh-CN"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1987</a:t>
            </a: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a:t>
            </a:r>
            <a:endParaRPr kumimoji="0" lang="zh-CN" altLang="en-US" sz="1800" b="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kumimoji="0" lang="en-US" altLang="zh-CN" sz="20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6.</a:t>
            </a:r>
            <a:r>
              <a:rPr kumimoji="0" lang="zh-CN" altLang="en-US" sz="20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房屋使用面积</a:t>
            </a:r>
            <a:endParaRPr kumimoji="0" lang="zh-CN" altLang="en-US" sz="18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以平方米为单位，取整数。（填写</a:t>
            </a:r>
            <a:r>
              <a:rPr kumimoji="0" lang="zh-CN" altLang="en-US" sz="1800" i="0" u="none" strike="noStrike" kern="1200" cap="none" spc="0" normalizeH="0" baseline="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使用面积</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kumimoji="0" lang="en-US" altLang="zh-CN" sz="20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7.</a:t>
            </a:r>
            <a:r>
              <a:rPr kumimoji="0" lang="zh-CN" altLang="en-US" sz="20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实验室类型</a:t>
            </a:r>
            <a:endPar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按代码填写：</a:t>
            </a:r>
            <a:r>
              <a:rPr kumimoji="0" lang="en-US" altLang="zh-CN"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1</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．教学为主</a:t>
            </a:r>
            <a:r>
              <a:rPr kumimoji="0" lang="en-US" altLang="zh-CN"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 2</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．科研为主</a:t>
            </a:r>
            <a:r>
              <a:rPr kumimoji="0" lang="en-US" altLang="zh-CN"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 3</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．其它。</a:t>
            </a: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kumimoji="0" lang="en-US" altLang="zh-CN" sz="20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8.</a:t>
            </a:r>
            <a:r>
              <a:rPr kumimoji="0" lang="zh-CN" altLang="en-US" sz="20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所属学科</a:t>
            </a:r>
            <a:endPar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按照最新版的</a:t>
            </a:r>
            <a:r>
              <a:rPr kumimoji="0" lang="en-US" altLang="zh-CN"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中国普通高等学校本科专业设置大全</a:t>
            </a:r>
            <a:r>
              <a:rPr kumimoji="0" lang="en-US" altLang="zh-CN"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r>
              <a:rPr kumimoji="0" lang="zh-CN" altLang="en-US" sz="1800" i="0" u="none" strike="noStrike" kern="1200" cap="none" spc="0" normalizeH="0" baseline="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填写二级类代码</a:t>
            </a:r>
            <a:r>
              <a:rPr kumimoji="0" lang="en-US" altLang="zh-CN"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前四位</a:t>
            </a:r>
            <a:r>
              <a:rPr kumimoji="0" lang="en-US" altLang="zh-CN"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kumimoji="0" lang="en-US" altLang="zh-CN" sz="2000" b="1" i="0" u="none" strike="noStrike" kern="1200" cap="none" spc="0" normalizeH="0" baseline="0" noProof="0" smtClean="0">
                <a:ln>
                  <a:noFill/>
                </a:ln>
                <a:solidFill>
                  <a:srgbClr val="0066FF"/>
                </a:solidFill>
                <a:effectLst/>
                <a:uLnTx/>
                <a:uFillTx/>
                <a:latin typeface="华文楷体" panose="02010600040101010101" charset="-122"/>
                <a:ea typeface="华文楷体" panose="02010600040101010101" charset="-122"/>
                <a:cs typeface="华文楷体" panose="02010600040101010101" charset="-122"/>
              </a:rPr>
              <a:t>9.</a:t>
            </a:r>
            <a:r>
              <a:rPr kumimoji="0" lang="zh-CN" altLang="en-US" sz="20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教师获奖与成果（国家级）</a:t>
            </a:r>
            <a:endPar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本学年</a:t>
            </a:r>
            <a:r>
              <a:rPr kumimoji="0" lang="zh-CN" altLang="en-US" sz="1800" i="0" u="none" strike="noStrike" kern="1200" cap="none" spc="0" normalizeH="0" baseline="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本实验室</a:t>
            </a:r>
            <a:r>
              <a:rPr kumimoji="0" lang="zh-CN" altLang="en-US" sz="1800" i="0" u="none" strike="noStrike" kern="1200" cap="none" spc="0" normalizeH="0" baseline="0" noProof="0" smtClean="0">
                <a:ln>
                  <a:noFill/>
                </a:ln>
                <a:solidFill>
                  <a:schemeClr val="hlink"/>
                </a:solidFill>
                <a:effectLst/>
                <a:uLnTx/>
                <a:uFillTx/>
                <a:latin typeface="华文楷体" panose="02010600040101010101" charset="-122"/>
                <a:ea typeface="华文楷体" panose="02010600040101010101" charset="-122"/>
                <a:cs typeface="华文楷体" panose="02010600040101010101" charset="-122"/>
              </a:rPr>
              <a:t>专任人员</a:t>
            </a:r>
            <a:r>
              <a:rPr kumimoji="0" lang="zh-CN" altLang="en-US" sz="1800" i="0" u="none" strike="noStrike" kern="1200" cap="none" spc="0" normalizeH="0" baseline="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获得</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的</a:t>
            </a:r>
            <a:r>
              <a:rPr kumimoji="0" lang="zh-CN" altLang="en-US" sz="1800" i="0" u="none" strike="noStrike" kern="1200" cap="none" spc="0" normalizeH="0" baseline="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国家级奖励</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与成果情况。</a:t>
            </a: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kumimoji="0" lang="en-US" altLang="zh-CN" sz="2000" b="1" i="0" u="none" strike="noStrike" kern="1200" cap="none" spc="0" normalizeH="0" baseline="0" noProof="0" smtClean="0">
                <a:ln>
                  <a:noFill/>
                </a:ln>
                <a:solidFill>
                  <a:srgbClr val="0066FF"/>
                </a:solidFill>
                <a:effectLst/>
                <a:uLnTx/>
                <a:uFillTx/>
                <a:latin typeface="华文楷体" panose="02010600040101010101" charset="-122"/>
                <a:ea typeface="华文楷体" panose="02010600040101010101" charset="-122"/>
                <a:cs typeface="华文楷体" panose="02010600040101010101" charset="-122"/>
              </a:rPr>
              <a:t>10.</a:t>
            </a:r>
            <a:r>
              <a:rPr kumimoji="0" lang="zh-CN" altLang="en-US" sz="20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教师获奖与成果（省部级）</a:t>
            </a:r>
            <a:endPar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本学年</a:t>
            </a:r>
            <a:r>
              <a:rPr kumimoji="0" lang="zh-CN" altLang="en-US" sz="1800" i="0" u="none" strike="noStrike" kern="1200" cap="none" spc="0" normalizeH="0" baseline="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本实验室</a:t>
            </a:r>
            <a:r>
              <a:rPr kumimoji="0" lang="zh-CN" altLang="en-US" sz="1800" i="0" u="none" strike="noStrike" kern="1200" cap="none" spc="0" normalizeH="0" baseline="0" noProof="0" smtClean="0">
                <a:ln>
                  <a:noFill/>
                </a:ln>
                <a:solidFill>
                  <a:schemeClr val="hlink"/>
                </a:solidFill>
                <a:effectLst/>
                <a:uLnTx/>
                <a:uFillTx/>
                <a:latin typeface="华文楷体" panose="02010600040101010101" charset="-122"/>
                <a:ea typeface="华文楷体" panose="02010600040101010101" charset="-122"/>
                <a:cs typeface="华文楷体" panose="02010600040101010101" charset="-122"/>
              </a:rPr>
              <a:t>专任人员</a:t>
            </a:r>
            <a:r>
              <a:rPr kumimoji="0" lang="zh-CN" altLang="en-US" sz="1800" i="0" u="none" strike="noStrike" kern="1200" cap="none" spc="0" normalizeH="0" baseline="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获得</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的</a:t>
            </a:r>
            <a:r>
              <a:rPr kumimoji="0" lang="zh-CN" altLang="en-US" sz="1800" i="0" u="none" strike="noStrike" kern="1200" cap="none" spc="0" normalizeH="0" baseline="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省部级奖励与成果情况</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kumimoji="0" lang="en-US" altLang="zh-CN" sz="2000" b="1" i="0" u="none" strike="noStrike" kern="1200" cap="none" spc="0" normalizeH="0" baseline="0" noProof="0" smtClean="0">
                <a:ln>
                  <a:noFill/>
                </a:ln>
                <a:solidFill>
                  <a:srgbClr val="0066FF"/>
                </a:solidFill>
                <a:effectLst/>
                <a:uLnTx/>
                <a:uFillTx/>
                <a:latin typeface="华文楷体" panose="02010600040101010101" charset="-122"/>
                <a:ea typeface="华文楷体" panose="02010600040101010101" charset="-122"/>
                <a:cs typeface="华文楷体" panose="02010600040101010101" charset="-122"/>
              </a:rPr>
              <a:t>11.</a:t>
            </a:r>
            <a:r>
              <a:rPr kumimoji="0" lang="zh-CN" altLang="en-US" sz="20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教师获奖与成果（发明专利）</a:t>
            </a:r>
            <a:endPar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本学年</a:t>
            </a:r>
            <a:r>
              <a:rPr kumimoji="0" lang="zh-CN" altLang="en-US" sz="1800" i="0" u="none" strike="noStrike" kern="1200" cap="none" spc="0" normalizeH="0" baseline="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本实验室</a:t>
            </a:r>
            <a:r>
              <a:rPr kumimoji="0" lang="zh-CN" altLang="en-US" sz="1800" i="0" u="none" strike="noStrike" kern="1200" cap="none" spc="0" normalizeH="0" baseline="0" noProof="0" smtClean="0">
                <a:ln>
                  <a:noFill/>
                </a:ln>
                <a:solidFill>
                  <a:schemeClr val="hlink"/>
                </a:solidFill>
                <a:effectLst/>
                <a:uLnTx/>
                <a:uFillTx/>
                <a:latin typeface="华文楷体" panose="02010600040101010101" charset="-122"/>
                <a:ea typeface="华文楷体" panose="02010600040101010101" charset="-122"/>
                <a:cs typeface="华文楷体" panose="02010600040101010101" charset="-122"/>
              </a:rPr>
              <a:t>专任人员</a:t>
            </a:r>
            <a:r>
              <a:rPr kumimoji="0" lang="zh-CN" altLang="en-US" sz="1800" i="0" u="none" strike="noStrike" kern="1200" cap="none" spc="0" normalizeH="0" baseline="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获得</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的</a:t>
            </a:r>
            <a:r>
              <a:rPr kumimoji="0" lang="zh-CN" altLang="en-US" sz="1800" i="0" u="none" strike="noStrike" kern="1200" cap="none" spc="0" normalizeH="0" baseline="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奖励与成果情况。</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发明专利指已授权发明专利，不含实用新型和外观设计。</a:t>
            </a:r>
          </a:p>
          <a:p>
            <a:pPr marL="342900" marR="0" lvl="0" indent="-342900" algn="l" defTabSz="914400" rtl="0" eaLnBrk="1" fontAlgn="auto" latinLnBrk="0" hangingPunct="1">
              <a:lnSpc>
                <a:spcPct val="100000"/>
              </a:lnSpc>
              <a:spcBef>
                <a:spcPct val="20000"/>
              </a:spcBef>
              <a:spcAft>
                <a:spcPts val="0"/>
              </a:spcAft>
              <a:buClr>
                <a:schemeClr val="tx2"/>
              </a:buClr>
              <a:buSzPct val="90000"/>
              <a:buFont typeface="Arial" panose="020B0604020202020204" pitchFamily="34" charset="0"/>
              <a:buChar char="•"/>
              <a:defRPr/>
            </a:pPr>
            <a:endPar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p:txBody>
      </p:sp>
      <p:sp>
        <p:nvSpPr>
          <p:cNvPr id="15362" name="Rectangle 3"/>
          <p:cNvSpPr/>
          <p:nvPr/>
        </p:nvSpPr>
        <p:spPr>
          <a:xfrm>
            <a:off x="0" y="0"/>
            <a:ext cx="9144000" cy="0"/>
          </a:xfrm>
          <a:prstGeom prst="rect">
            <a:avLst/>
          </a:prstGeom>
          <a:noFill/>
          <a:ln w="9525">
            <a:noFill/>
          </a:ln>
        </p:spPr>
        <p:txBody>
          <a:bodyPr wrap="none" anchor="ctr">
            <a:spAutoFit/>
          </a:bodyPr>
          <a:lstStyle/>
          <a:p>
            <a:endParaRPr lang="zh-CN" altLang="en-US" dirty="0">
              <a:latin typeface="Calibri" panose="020F0502020204030204" pitchFamily="34" charset="0"/>
              <a:ea typeface="宋体" panose="02010600030101010101" pitchFamily="2" charset="-122"/>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title"/>
          </p:nvPr>
        </p:nvSpPr>
        <p:spPr>
          <a:noFill/>
          <a:ln>
            <a:noFill/>
          </a:ln>
          <a:effectLst/>
          <a:sp3d prstMaterial="plastic"/>
        </p:spPr>
        <p:txBody>
          <a:bodyPr vert="horz" rtlCol="0" anchor="ctr">
            <a:normAutofit/>
            <a:scene3d>
              <a:camera prst="orthographicFront"/>
              <a:lightRig rig="soft" dir="tl">
                <a:rot lat="0" lon="0" rev="0"/>
              </a:lightRig>
            </a:scene3d>
            <a:sp3d contourW="8890">
              <a:contourClr>
                <a:schemeClr val="accent3">
                  <a:shade val="5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lang="zh-CN" altLang="en-US"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sym typeface="+mn-ea"/>
              </a:rPr>
              <a:t>基表六  实验室基本情况表(SJ6)</a:t>
            </a:r>
            <a:r>
              <a:rPr kumimoji="0" lang="zh-CN" altLang="en-US"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t/>
            </a:r>
            <a:br>
              <a:rPr kumimoji="0" lang="zh-CN" altLang="en-US"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br>
            <a:endParaRPr kumimoji="0" lang="zh-CN" altLang="en-US" sz="3200" b="1" i="0" u="none" strike="noStrike" kern="1200" cap="all" spc="50" normalizeH="0" baseline="0" noProof="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mj-lt"/>
              <a:ea typeface="+mj-ea"/>
              <a:cs typeface="+mj-cs"/>
            </a:endParaRPr>
          </a:p>
        </p:txBody>
      </p:sp>
      <p:sp>
        <p:nvSpPr>
          <p:cNvPr id="424962" name="Rectangle 2"/>
          <p:cNvSpPr>
            <a:spLocks noGrp="1" noChangeArrowheads="1"/>
          </p:cNvSpPr>
          <p:nvPr>
            <p:ph idx="1"/>
          </p:nvPr>
        </p:nvSpPr>
        <p:spPr>
          <a:xfrm>
            <a:off x="197168" y="1417320"/>
            <a:ext cx="8748713" cy="5832475"/>
          </a:xfrm>
        </p:spPr>
        <p:txBody>
          <a:bodyPr vert="horz" wrap="square" lIns="91440" tIns="45720" rIns="91440" bIns="45720" numCol="1" rtlCol="0" anchor="t" anchorCtr="0" compatLnSpc="1">
            <a:normAutofit/>
          </a:bodyPr>
          <a:lstStyle/>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12.</a:t>
            </a:r>
            <a:r>
              <a:rPr lang="zh-CN" altLang="en-US"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学生获奖情况</a:t>
            </a:r>
            <a:endPar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本学年学生获奖项目数，仅统计省部级（含）以上竞赛。</a:t>
            </a:r>
            <a:endParaRPr kumimoji="0" lang="en-US" altLang="zh-CN"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kumimoji="0" lang="en-US" altLang="zh-CN" sz="20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13.教学方面论文和教材情况（三大检索收录）</a:t>
            </a:r>
            <a:endPar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本学年</a:t>
            </a:r>
            <a:r>
              <a:rPr kumimoji="0" lang="zh-CN" altLang="en-US" sz="1800" i="0" u="none" strike="noStrike" kern="1200" cap="none" spc="0" normalizeH="0" baseline="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发表的教学论文篇数</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。三大检索指：</a:t>
            </a:r>
            <a:r>
              <a:rPr kumimoji="0" lang="en-US" altLang="zh-CN"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SCI</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r>
              <a:rPr kumimoji="0" lang="en-US" altLang="zh-CN"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EI</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r>
              <a:rPr kumimoji="0" lang="en-US" altLang="zh-CN"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ISTP</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r>
              <a:rPr kumimoji="0" lang="zh-CN" altLang="en-US" sz="1800" i="0" u="none" strike="noStrike" kern="1200" cap="none" spc="0" normalizeH="0" baseline="0" noProof="0" smtClean="0">
                <a:ln>
                  <a:noFill/>
                </a:ln>
                <a:solidFill>
                  <a:schemeClr val="hlink"/>
                </a:solidFill>
                <a:effectLst/>
                <a:uLnTx/>
                <a:uFillTx/>
                <a:latin typeface="华文楷体" panose="02010600040101010101" charset="-122"/>
                <a:ea typeface="华文楷体" panose="02010600040101010101" charset="-122"/>
                <a:cs typeface="华文楷体" panose="02010600040101010101" charset="-122"/>
              </a:rPr>
              <a:t>不限于专任实验室人员等。</a:t>
            </a: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kumimoji="0" lang="en-US" altLang="zh-CN" sz="20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14.</a:t>
            </a:r>
            <a:r>
              <a:rPr kumimoji="0" lang="zh-CN" altLang="en-US" sz="20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科研方面论文和教材情况（三大检索收录）</a:t>
            </a:r>
            <a:endPar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本学年</a:t>
            </a:r>
            <a:r>
              <a:rPr kumimoji="0" lang="zh-CN" altLang="en-US" sz="1800" i="0" u="none" strike="noStrike" kern="1200" cap="none" spc="0" normalizeH="0" baseline="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发表的科研论文篇数</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。三大检索指：</a:t>
            </a:r>
            <a:r>
              <a:rPr kumimoji="0" lang="en-US" altLang="zh-CN"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SCI</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r>
              <a:rPr kumimoji="0" lang="en-US" altLang="zh-CN"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EI</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r>
              <a:rPr kumimoji="0" lang="en-US" altLang="zh-CN"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ISTP</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kumimoji="0" lang="en-US" altLang="zh-CN" sz="2000" b="1" i="0" u="none" strike="noStrike" kern="1200" cap="none" spc="0" normalizeH="0" baseline="0" noProof="0" smtClean="0">
                <a:ln>
                  <a:noFill/>
                </a:ln>
                <a:solidFill>
                  <a:srgbClr val="0066FF"/>
                </a:solidFill>
                <a:effectLst/>
                <a:uLnTx/>
                <a:uFillTx/>
                <a:latin typeface="华文楷体" panose="02010600040101010101" charset="-122"/>
                <a:ea typeface="华文楷体" panose="02010600040101010101" charset="-122"/>
                <a:cs typeface="华文楷体" panose="02010600040101010101" charset="-122"/>
              </a:rPr>
              <a:t>15.</a:t>
            </a:r>
            <a:r>
              <a:rPr kumimoji="0" lang="zh-CN" altLang="en-US" sz="20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教学方面论文和教材情况（核心刊物）</a:t>
            </a:r>
            <a:endPar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本学年在</a:t>
            </a:r>
            <a:r>
              <a:rPr kumimoji="0" lang="zh-CN" altLang="en-US" sz="1800" i="0" u="none" strike="noStrike" kern="1200" cap="none" spc="0" normalizeH="0" baseline="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核心期刊发表的教学论文篇数</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kumimoji="0" lang="en-US" altLang="zh-CN" sz="2000" b="1" i="0" u="none" strike="noStrike" kern="1200" cap="none" spc="0" normalizeH="0" baseline="0" noProof="0" smtClean="0">
                <a:ln>
                  <a:noFill/>
                </a:ln>
                <a:solidFill>
                  <a:srgbClr val="0066FF"/>
                </a:solidFill>
                <a:effectLst/>
                <a:uLnTx/>
                <a:uFillTx/>
                <a:latin typeface="华文楷体" panose="02010600040101010101" charset="-122"/>
                <a:ea typeface="华文楷体" panose="02010600040101010101" charset="-122"/>
                <a:cs typeface="华文楷体" panose="02010600040101010101" charset="-122"/>
              </a:rPr>
              <a:t>16.</a:t>
            </a:r>
            <a:r>
              <a:rPr kumimoji="0" lang="zh-CN" altLang="en-US" sz="20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科研方面论文和教材情况（核心刊物）</a:t>
            </a:r>
            <a:endPar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900"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本学年在</a:t>
            </a:r>
            <a:r>
              <a:rPr kumimoji="0" lang="zh-CN" altLang="en-US" sz="1800" i="0" u="none" strike="noStrike" kern="1200" cap="none" spc="0" normalizeH="0" baseline="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核心期刊发表的科研论文篇数。</a:t>
            </a: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kumimoji="0" lang="en-US" altLang="zh-CN" sz="20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17.</a:t>
            </a:r>
            <a:r>
              <a:rPr kumimoji="0" lang="zh-CN" altLang="en-US" sz="20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论文和教材情况（实验教材）</a:t>
            </a:r>
            <a:endPar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900"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kumimoji="0" lang="zh-CN" altLang="en-US" sz="1800" i="0" u="none" strike="noStrike" kern="1200" cap="none" spc="0" normalizeH="0" baseline="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正式出版的实验教材数</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kumimoji="0" lang="en-US" altLang="zh-CN" sz="2000" b="1" i="0" u="none" strike="noStrike" kern="1200" cap="none" spc="0" normalizeH="0" baseline="0" noProof="0" smtClean="0">
                <a:ln>
                  <a:noFill/>
                </a:ln>
                <a:solidFill>
                  <a:srgbClr val="0066FF"/>
                </a:solidFill>
                <a:effectLst/>
                <a:uLnTx/>
                <a:uFillTx/>
                <a:latin typeface="华文楷体" panose="02010600040101010101" charset="-122"/>
                <a:ea typeface="华文楷体" panose="02010600040101010101" charset="-122"/>
                <a:cs typeface="华文楷体" panose="02010600040101010101" charset="-122"/>
              </a:rPr>
              <a:t>18</a:t>
            </a:r>
            <a:r>
              <a:rPr kumimoji="0" lang="en-US" altLang="zh-CN" sz="20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r>
              <a:rPr kumimoji="0" lang="zh-CN" altLang="en-US" sz="2000" b="1"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科研及社会服务情况中科研项目数（省部级以上）</a:t>
            </a:r>
            <a:endPar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900"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本学年</a:t>
            </a:r>
            <a:r>
              <a:rPr kumimoji="0" lang="zh-CN" altLang="en-US" sz="1800" i="0" u="none" strike="noStrike" kern="1200" cap="none" spc="0" normalizeH="0" baseline="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列入学校科研计划</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r>
              <a:rPr kumimoji="0" lang="zh-CN" altLang="en-US" sz="1800" i="0" u="none" strike="noStrike" kern="1200" cap="none" spc="0" normalizeH="0" baseline="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为校外承担的各种省部级（含）以上科研项目或合作项目数</a:t>
            </a:r>
            <a:r>
              <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p>
          <a:p>
            <a:pPr marL="342900" marR="0" lvl="0" indent="-342900" algn="l" defTabSz="914400" rtl="0" eaLnBrk="1" fontAlgn="auto" latinLnBrk="0" hangingPunct="1">
              <a:lnSpc>
                <a:spcPct val="100000"/>
              </a:lnSpc>
              <a:spcBef>
                <a:spcPct val="20000"/>
              </a:spcBef>
              <a:spcAft>
                <a:spcPts val="0"/>
              </a:spcAft>
              <a:buClr>
                <a:schemeClr val="tx2"/>
              </a:buClr>
              <a:buSzPct val="90000"/>
              <a:buFont typeface="Arial" panose="020B0604020202020204" pitchFamily="34" charset="0"/>
              <a:buChar char="•"/>
              <a:defRPr/>
            </a:pPr>
            <a:endParaRPr kumimoji="0" lang="zh-CN" altLang="en-US" sz="3200" b="1"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tx2"/>
              </a:buClr>
              <a:buSzPct val="90000"/>
              <a:buFont typeface="Arial" panose="020B0604020202020204" pitchFamily="34" charset="0"/>
              <a:buChar char="•"/>
              <a:defRPr/>
            </a:pPr>
            <a:endParaRPr kumimoji="0" lang="zh-CN" altLang="en-US" sz="3200" b="1" i="0" u="none" strike="noStrike" kern="1200" cap="none" spc="0" normalizeH="0" baseline="0" noProof="0" smtClean="0">
              <a:ln>
                <a:noFill/>
              </a:ln>
              <a:solidFill>
                <a:schemeClr val="tx1"/>
              </a:solidFill>
              <a:effectLst/>
              <a:uLnTx/>
              <a:uFillTx/>
              <a:latin typeface="+mn-lt"/>
              <a:ea typeface="+mn-ea"/>
              <a:cs typeface="+mn-cs"/>
            </a:endParaRPr>
          </a:p>
        </p:txBody>
      </p:sp>
      <p:sp>
        <p:nvSpPr>
          <p:cNvPr id="16386" name="Rectangle 3"/>
          <p:cNvSpPr/>
          <p:nvPr/>
        </p:nvSpPr>
        <p:spPr>
          <a:xfrm>
            <a:off x="0" y="0"/>
            <a:ext cx="9144000" cy="0"/>
          </a:xfrm>
          <a:prstGeom prst="rect">
            <a:avLst/>
          </a:prstGeom>
          <a:noFill/>
          <a:ln w="9525">
            <a:noFill/>
          </a:ln>
        </p:spPr>
        <p:txBody>
          <a:bodyPr wrap="none" anchor="ctr">
            <a:spAutoFit/>
          </a:bodyPr>
          <a:lstStyle/>
          <a:p>
            <a:endParaRPr lang="zh-CN" altLang="en-US" dirty="0">
              <a:latin typeface="Calibri" panose="020F0502020204030204" pitchFamily="34" charset="0"/>
              <a:ea typeface="宋体" panose="02010600030101010101" pitchFamily="2" charset="-122"/>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title"/>
          </p:nvPr>
        </p:nvSpPr>
        <p:spPr>
          <a:noFill/>
          <a:ln>
            <a:noFill/>
          </a:ln>
          <a:effectLst/>
          <a:sp3d prstMaterial="plastic"/>
        </p:spPr>
        <p:txBody>
          <a:bodyPr vert="horz" rtlCol="0" anchor="ctr">
            <a:normAutofit/>
            <a:scene3d>
              <a:camera prst="orthographicFront"/>
              <a:lightRig rig="soft" dir="tl">
                <a:rot lat="0" lon="0" rev="0"/>
              </a:lightRig>
            </a:scene3d>
            <a:sp3d contourW="8890">
              <a:contourClr>
                <a:schemeClr val="accent3">
                  <a:shade val="5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lang="zh-CN" altLang="en-US"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sym typeface="+mn-ea"/>
              </a:rPr>
              <a:t>基表六  实验室基本情况表(SJ6)</a:t>
            </a:r>
            <a:r>
              <a:rPr kumimoji="0" lang="zh-CN" altLang="en-US"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t/>
            </a:r>
            <a:br>
              <a:rPr kumimoji="0" lang="zh-CN" altLang="en-US"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br>
            <a:endParaRPr kumimoji="0" lang="zh-CN" altLang="en-US" sz="3200" b="1" i="0" u="none" strike="noStrike" kern="1200" cap="all" spc="50" normalizeH="0" baseline="0" noProof="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mj-lt"/>
              <a:ea typeface="+mj-ea"/>
              <a:cs typeface="+mj-cs"/>
            </a:endParaRPr>
          </a:p>
        </p:txBody>
      </p:sp>
      <p:sp>
        <p:nvSpPr>
          <p:cNvPr id="425986" name="Rectangle 2"/>
          <p:cNvSpPr>
            <a:spLocks noGrp="1" noChangeArrowheads="1"/>
          </p:cNvSpPr>
          <p:nvPr>
            <p:ph idx="1"/>
          </p:nvPr>
        </p:nvSpPr>
        <p:spPr>
          <a:xfrm>
            <a:off x="197168" y="1417003"/>
            <a:ext cx="8748713" cy="5184775"/>
          </a:xfrm>
        </p:spPr>
        <p:txBody>
          <a:bodyPr vert="horz" wrap="square" lIns="91440" tIns="45720" rIns="91440" bIns="45720" numCol="1" rtlCol="0" anchor="t" anchorCtr="0" compatLnSpc="1">
            <a:normAutofit/>
          </a:bodyPr>
          <a:lstStyle/>
          <a:p>
            <a:pPr marR="0" lvl="0" algn="l" defTabSz="914400" rtl="0" eaLnBrk="1" fontAlgn="auto" latinLnBrk="0" hangingPunct="1">
              <a:lnSpc>
                <a:spcPct val="90000"/>
              </a:lnSpc>
              <a:spcBef>
                <a:spcPct val="20000"/>
              </a:spcBef>
              <a:spcAft>
                <a:spcPts val="0"/>
              </a:spcAft>
              <a:buClr>
                <a:schemeClr val="tx2"/>
              </a:buClr>
              <a:buSzPct val="90000"/>
              <a:buFont typeface="Wingdings" panose="05000000000000000000" charset="0"/>
              <a:buChar char="l"/>
              <a:defRPr/>
            </a:pPr>
            <a:r>
              <a:rPr lang="en-US" altLang="zh-CN" sz="2000" b="1" noProof="0" smtClean="0">
                <a:ln>
                  <a:noFill/>
                </a:ln>
                <a:solidFill>
                  <a:srgbClr val="0066FF"/>
                </a:solidFill>
                <a:effectLst/>
                <a:uLnTx/>
                <a:uFillTx/>
                <a:latin typeface="华文楷体" panose="02010600040101010101" charset="-122"/>
                <a:ea typeface="华文楷体" panose="02010600040101010101" charset="-122"/>
                <a:cs typeface="华文楷体" panose="02010600040101010101" charset="-122"/>
                <a:sym typeface="+mn-ea"/>
              </a:rPr>
              <a:t>19</a:t>
            </a:r>
            <a:r>
              <a:rPr lang="en-US" altLang="zh-CN"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a:t>
            </a:r>
            <a:r>
              <a:rPr lang="zh-CN" altLang="en-US"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科研及社会服务情况中科研项目数（其它）</a:t>
            </a:r>
            <a:endPar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L="342265" marR="0" lvl="0" indent="0" algn="l" defTabSz="914400" rtl="0" eaLnBrk="1" fontAlgn="auto" latinLnBrk="0" hangingPunct="1">
              <a:lnSpc>
                <a:spcPct val="90000"/>
              </a:lnSpc>
              <a:spcBef>
                <a:spcPts val="0"/>
              </a:spcBef>
              <a:spcAft>
                <a:spcPts val="0"/>
              </a:spcAft>
              <a:buClr>
                <a:schemeClr val="tx2"/>
              </a:buClr>
              <a:buSzPct val="90000"/>
              <a:buFont typeface="Arial" panose="020B0604020202020204" pitchFamily="34" charset="0"/>
              <a:buNone/>
              <a:defRPr/>
            </a:pP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本学年</a:t>
            </a:r>
            <a:r>
              <a:rPr lang="zh-CN" altLang="en-US" sz="180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列入学校科研计划</a:t>
            </a: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，为校外承担的其它各种科研项目或合作项目数。</a:t>
            </a:r>
            <a:endParaRPr kumimoji="0" lang="en-US" altLang="zh-CN"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90000"/>
              </a:lnSpc>
              <a:spcBef>
                <a:spcPct val="20000"/>
              </a:spcBef>
              <a:spcAft>
                <a:spcPts val="0"/>
              </a:spcAft>
              <a:buClr>
                <a:schemeClr val="tx2"/>
              </a:buClr>
              <a:buSzPct val="90000"/>
              <a:buFont typeface="Wingdings" panose="05000000000000000000" charset="0"/>
              <a:buChar char="l"/>
              <a:defRPr/>
            </a:pPr>
            <a:r>
              <a:rPr kumimoji="0" lang="en-US" altLang="zh-CN" sz="20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20.</a:t>
            </a:r>
            <a:r>
              <a:rPr kumimoji="0" lang="zh-CN" altLang="en-US" sz="20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科研及社会服务情况中社会服务项目数</a:t>
            </a:r>
            <a:endPar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265" marR="0" lvl="0" indent="0" algn="l" defTabSz="914400" rtl="0" eaLnBrk="1" fontAlgn="auto" latinLnBrk="0" hangingPunct="1">
              <a:lnSpc>
                <a:spcPct val="90000"/>
              </a:lnSpc>
              <a:spcBef>
                <a:spcPts val="0"/>
              </a:spcBef>
              <a:spcAft>
                <a:spcPts val="0"/>
              </a:spcAft>
              <a:buClr>
                <a:schemeClr val="tx2"/>
              </a:buClr>
              <a:buSzPct val="90000"/>
              <a:buFont typeface="Arial" panose="020B0604020202020204" pitchFamily="34" charset="0"/>
              <a:buNone/>
              <a:defRPr/>
            </a:pP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本学年</a:t>
            </a:r>
            <a:r>
              <a:rPr kumimoji="0" lang="zh-CN" altLang="en-US" sz="1800" i="0" u="none" strike="noStrike" kern="1200" cap="none" spc="0" normalizeH="0" baseline="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未列入学校科研计划，为校外承担的社会服务项目数</a:t>
            </a: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p>
          <a:p>
            <a:pPr marR="0" lvl="0" algn="l" defTabSz="914400" rtl="0" eaLnBrk="1" fontAlgn="auto" latinLnBrk="0" hangingPunct="1">
              <a:lnSpc>
                <a:spcPct val="90000"/>
              </a:lnSpc>
              <a:spcBef>
                <a:spcPct val="20000"/>
              </a:spcBef>
              <a:spcAft>
                <a:spcPts val="0"/>
              </a:spcAft>
              <a:buClr>
                <a:schemeClr val="tx2"/>
              </a:buClr>
              <a:buSzPct val="90000"/>
              <a:buFont typeface="Wingdings" panose="05000000000000000000" charset="0"/>
              <a:buChar char="l"/>
              <a:defRPr/>
            </a:pPr>
            <a:r>
              <a:rPr kumimoji="0" lang="en-US" altLang="zh-CN" sz="2000" b="1" i="0" u="none" strike="noStrike" kern="1200" cap="none" spc="0" normalizeH="0" baseline="0" noProof="0" dirty="0" smtClean="0">
                <a:ln>
                  <a:noFill/>
                </a:ln>
                <a:solidFill>
                  <a:srgbClr val="0066FF"/>
                </a:solidFill>
                <a:effectLst/>
                <a:uLnTx/>
                <a:uFillTx/>
                <a:latin typeface="华文楷体" panose="02010600040101010101" charset="-122"/>
                <a:ea typeface="华文楷体" panose="02010600040101010101" charset="-122"/>
                <a:cs typeface="华文楷体" panose="02010600040101010101" charset="-122"/>
              </a:rPr>
              <a:t>21</a:t>
            </a:r>
            <a:r>
              <a:rPr kumimoji="0" lang="en-US" altLang="zh-CN" sz="20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r>
              <a:rPr kumimoji="0" lang="zh-CN" altLang="en-US" sz="20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科研及社会服务情况中教研项目数（省部级以上）</a:t>
            </a:r>
            <a:endPar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265" marR="0" lvl="0" indent="0" algn="l" defTabSz="914400" rtl="0" eaLnBrk="1" fontAlgn="auto" latinLnBrk="0" hangingPunct="1">
              <a:lnSpc>
                <a:spcPct val="90000"/>
              </a:lnSpc>
              <a:spcBef>
                <a:spcPts val="0"/>
              </a:spcBef>
              <a:spcAft>
                <a:spcPts val="0"/>
              </a:spcAft>
              <a:buClr>
                <a:schemeClr val="tx2"/>
              </a:buClr>
              <a:buSzPct val="90000"/>
              <a:buFont typeface="Arial" panose="020B0604020202020204" pitchFamily="34" charset="0"/>
              <a:buNone/>
              <a:defRPr/>
            </a:pP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本学年本实验室</a:t>
            </a:r>
            <a:r>
              <a:rPr kumimoji="0" lang="zh-CN" altLang="en-US" sz="1800" i="0" u="none" strike="noStrike" kern="1200" cap="none" spc="0" normalizeH="0" baseline="0" noProof="0" dirty="0" smtClean="0">
                <a:ln>
                  <a:noFill/>
                </a:ln>
                <a:solidFill>
                  <a:schemeClr val="hlink"/>
                </a:solidFill>
                <a:effectLst/>
                <a:uLnTx/>
                <a:uFillTx/>
                <a:latin typeface="华文楷体" panose="02010600040101010101" charset="-122"/>
                <a:ea typeface="华文楷体" panose="02010600040101010101" charset="-122"/>
                <a:cs typeface="华文楷体" panose="02010600040101010101" charset="-122"/>
              </a:rPr>
              <a:t>专任人员</a:t>
            </a:r>
            <a:r>
              <a:rPr kumimoji="0" lang="zh-CN" altLang="en-US" sz="1800" i="0" u="none" strike="noStrike" kern="1200" cap="none" spc="0" normalizeH="0" baseline="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承担的各种省部级（含）以上教研项目数</a:t>
            </a: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p>
          <a:p>
            <a:pPr marR="0" lvl="0" algn="l" defTabSz="914400" rtl="0" eaLnBrk="1" fontAlgn="auto" latinLnBrk="0" hangingPunct="1">
              <a:lnSpc>
                <a:spcPct val="90000"/>
              </a:lnSpc>
              <a:spcBef>
                <a:spcPct val="20000"/>
              </a:spcBef>
              <a:spcAft>
                <a:spcPts val="0"/>
              </a:spcAft>
              <a:buClr>
                <a:schemeClr val="tx2"/>
              </a:buClr>
              <a:buSzPct val="90000"/>
              <a:buFont typeface="Wingdings" panose="05000000000000000000" charset="0"/>
              <a:buChar char="l"/>
              <a:defRPr/>
            </a:pPr>
            <a:r>
              <a:rPr kumimoji="0" lang="en-US" altLang="zh-CN" sz="2000" b="1" i="0" u="none" strike="noStrike" kern="1200" cap="none" spc="0" normalizeH="0" baseline="0" noProof="0" dirty="0" smtClean="0">
                <a:ln>
                  <a:noFill/>
                </a:ln>
                <a:solidFill>
                  <a:srgbClr val="0066FF"/>
                </a:solidFill>
                <a:effectLst/>
                <a:uLnTx/>
                <a:uFillTx/>
                <a:latin typeface="华文楷体" panose="02010600040101010101" charset="-122"/>
                <a:ea typeface="华文楷体" panose="02010600040101010101" charset="-122"/>
                <a:cs typeface="华文楷体" panose="02010600040101010101" charset="-122"/>
              </a:rPr>
              <a:t>22.</a:t>
            </a:r>
            <a:r>
              <a:rPr kumimoji="0" lang="zh-CN" altLang="en-US" sz="20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科研及社会服务情况中教研项目数（其它）</a:t>
            </a:r>
            <a:endPar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265" marR="0" lvl="0" indent="0" algn="l" defTabSz="914400" rtl="0" eaLnBrk="1" fontAlgn="auto" latinLnBrk="0" hangingPunct="1">
              <a:lnSpc>
                <a:spcPct val="90000"/>
              </a:lnSpc>
              <a:spcBef>
                <a:spcPts val="0"/>
              </a:spcBef>
              <a:spcAft>
                <a:spcPts val="0"/>
              </a:spcAft>
              <a:buClr>
                <a:schemeClr val="tx2"/>
              </a:buClr>
              <a:buSzPct val="90000"/>
              <a:buFont typeface="Arial" panose="020B0604020202020204" pitchFamily="34" charset="0"/>
              <a:buNone/>
              <a:defRPr/>
            </a:pP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本学年本实验室</a:t>
            </a:r>
            <a:r>
              <a:rPr kumimoji="0" lang="zh-CN" altLang="en-US" sz="1800" i="0" u="none" strike="noStrike" kern="1200" cap="none" spc="0" normalizeH="0" baseline="0" noProof="0" dirty="0" smtClean="0">
                <a:ln>
                  <a:noFill/>
                </a:ln>
                <a:solidFill>
                  <a:schemeClr val="hlink"/>
                </a:solidFill>
                <a:effectLst/>
                <a:uLnTx/>
                <a:uFillTx/>
                <a:latin typeface="华文楷体" panose="02010600040101010101" charset="-122"/>
                <a:ea typeface="华文楷体" panose="02010600040101010101" charset="-122"/>
                <a:cs typeface="华文楷体" panose="02010600040101010101" charset="-122"/>
              </a:rPr>
              <a:t>专任人员</a:t>
            </a:r>
            <a:r>
              <a:rPr kumimoji="0" lang="zh-CN" altLang="en-US" sz="1800" i="0" u="none" strike="noStrike" kern="1200" cap="none" spc="0" normalizeH="0" baseline="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承担的其它各种教研项目数。</a:t>
            </a:r>
          </a:p>
          <a:p>
            <a:pPr marR="0" lvl="0" algn="l" defTabSz="914400" rtl="0" eaLnBrk="1" fontAlgn="auto" latinLnBrk="0" hangingPunct="1">
              <a:lnSpc>
                <a:spcPct val="90000"/>
              </a:lnSpc>
              <a:spcBef>
                <a:spcPct val="20000"/>
              </a:spcBef>
              <a:spcAft>
                <a:spcPts val="0"/>
              </a:spcAft>
              <a:buClr>
                <a:schemeClr val="tx2"/>
              </a:buClr>
              <a:buSzPct val="90000"/>
              <a:buFont typeface="Wingdings" panose="05000000000000000000" charset="0"/>
              <a:buChar char="l"/>
              <a:defRPr/>
            </a:pPr>
            <a:r>
              <a:rPr kumimoji="0" lang="en-US" altLang="zh-CN" sz="20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23.</a:t>
            </a:r>
            <a:r>
              <a:rPr kumimoji="0" lang="zh-CN" altLang="en-US" sz="20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毕业设计和论文人数（专科生人数）</a:t>
            </a:r>
            <a:endPar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265" marR="0" lvl="0" indent="0" algn="l" defTabSz="914400" rtl="0" eaLnBrk="1" fontAlgn="auto" latinLnBrk="0" hangingPunct="1">
              <a:lnSpc>
                <a:spcPct val="90000"/>
              </a:lnSpc>
              <a:spcBef>
                <a:spcPts val="0"/>
              </a:spcBef>
              <a:spcAft>
                <a:spcPts val="0"/>
              </a:spcAft>
              <a:buClr>
                <a:schemeClr val="tx2"/>
              </a:buClr>
              <a:buSzPct val="90000"/>
              <a:buFont typeface="Arial" panose="020B0604020202020204" pitchFamily="34" charset="0"/>
              <a:buNone/>
              <a:defRPr/>
            </a:pP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本学年在本实验室完成毕业设计和毕业论文的</a:t>
            </a:r>
            <a:r>
              <a:rPr kumimoji="0" lang="zh-CN" altLang="en-US" sz="1800" i="0" u="none" strike="noStrike" kern="1200" cap="none" spc="0" normalizeH="0" baseline="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专科生学生</a:t>
            </a: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人数。</a:t>
            </a:r>
            <a:r>
              <a:rPr kumimoji="0" lang="zh-CN" altLang="en-US" sz="1800" i="0" u="none" strike="noStrike" kern="1200" cap="none" spc="0" normalizeH="0" baseline="0" noProof="0" dirty="0" smtClean="0">
                <a:ln>
                  <a:noFill/>
                </a:ln>
                <a:solidFill>
                  <a:schemeClr val="hlink"/>
                </a:solidFill>
                <a:effectLst/>
                <a:uLnTx/>
                <a:uFillTx/>
                <a:latin typeface="华文楷体" panose="02010600040101010101" charset="-122"/>
                <a:ea typeface="华文楷体" panose="02010600040101010101" charset="-122"/>
                <a:cs typeface="华文楷体" panose="02010600040101010101" charset="-122"/>
              </a:rPr>
              <a:t>若一个学生与多个实验室有联系，按一个主要的计算。</a:t>
            </a:r>
          </a:p>
          <a:p>
            <a:pPr marR="0" lvl="0" algn="l" defTabSz="914400" rtl="0" eaLnBrk="1" fontAlgn="auto" latinLnBrk="0" hangingPunct="1">
              <a:lnSpc>
                <a:spcPct val="90000"/>
              </a:lnSpc>
              <a:spcBef>
                <a:spcPct val="20000"/>
              </a:spcBef>
              <a:spcAft>
                <a:spcPts val="0"/>
              </a:spcAft>
              <a:buClr>
                <a:schemeClr val="tx2"/>
              </a:buClr>
              <a:buSzPct val="90000"/>
              <a:buFont typeface="Wingdings" panose="05000000000000000000" charset="0"/>
              <a:buChar char="l"/>
              <a:defRPr/>
            </a:pPr>
            <a:r>
              <a:rPr kumimoji="0" lang="en-US" altLang="zh-CN" sz="20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24.</a:t>
            </a:r>
            <a:r>
              <a:rPr kumimoji="0" lang="zh-CN" altLang="en-US" sz="20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毕业设计和论文人数（本科生人数）</a:t>
            </a:r>
            <a:endPar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265" marR="0" lvl="0" indent="0" algn="l" defTabSz="914400" rtl="0" eaLnBrk="1" fontAlgn="auto" latinLnBrk="0" hangingPunct="1">
              <a:lnSpc>
                <a:spcPct val="90000"/>
              </a:lnSpc>
              <a:spcBef>
                <a:spcPts val="0"/>
              </a:spcBef>
              <a:spcAft>
                <a:spcPts val="0"/>
              </a:spcAft>
              <a:buClr>
                <a:schemeClr val="tx2"/>
              </a:buClr>
              <a:buSzPct val="90000"/>
              <a:buFont typeface="Arial" panose="020B0604020202020204" pitchFamily="34" charset="0"/>
              <a:buNone/>
              <a:defRPr/>
            </a:pP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本学年在本实验室完成毕业设计和毕业论文的</a:t>
            </a:r>
            <a:r>
              <a:rPr kumimoji="0" lang="zh-CN" altLang="en-US" sz="1800" i="0" u="none" strike="noStrike" kern="1200" cap="none" spc="0" normalizeH="0" baseline="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本科生学生</a:t>
            </a: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人数。</a:t>
            </a:r>
          </a:p>
          <a:p>
            <a:pPr marR="0" lvl="0" algn="l" defTabSz="914400" rtl="0" eaLnBrk="1" fontAlgn="auto" latinLnBrk="0" hangingPunct="1">
              <a:lnSpc>
                <a:spcPct val="90000"/>
              </a:lnSpc>
              <a:spcBef>
                <a:spcPct val="20000"/>
              </a:spcBef>
              <a:spcAft>
                <a:spcPts val="0"/>
              </a:spcAft>
              <a:buClr>
                <a:schemeClr val="tx2"/>
              </a:buClr>
              <a:buSzPct val="90000"/>
              <a:buFont typeface="Wingdings" panose="05000000000000000000" charset="0"/>
              <a:buChar char="l"/>
              <a:defRPr/>
            </a:pPr>
            <a:r>
              <a:rPr kumimoji="0" lang="en-US" altLang="zh-CN" sz="20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25.</a:t>
            </a:r>
            <a:r>
              <a:rPr kumimoji="0" lang="zh-CN" altLang="en-US" sz="20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毕业设计和论文人数（研究生人数）</a:t>
            </a:r>
            <a:endPar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265" marR="0" lvl="0" indent="0" algn="l" defTabSz="914400" rtl="0" eaLnBrk="1" fontAlgn="auto" latinLnBrk="0" hangingPunct="1">
              <a:lnSpc>
                <a:spcPct val="90000"/>
              </a:lnSpc>
              <a:spcBef>
                <a:spcPts val="0"/>
              </a:spcBef>
              <a:spcAft>
                <a:spcPts val="0"/>
              </a:spcAft>
              <a:buClr>
                <a:schemeClr val="tx2"/>
              </a:buClr>
              <a:buSzPct val="90000"/>
              <a:buFont typeface="Arial" panose="020B0604020202020204" pitchFamily="34" charset="0"/>
              <a:buNone/>
              <a:defRPr/>
            </a:pP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本学年在本实验室完成毕业设计和毕业论文的</a:t>
            </a:r>
            <a:r>
              <a:rPr kumimoji="0" lang="zh-CN" altLang="en-US" sz="1800" i="0" u="none" strike="noStrike" kern="1200" cap="none" spc="0" normalizeH="0" baseline="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研究生</a:t>
            </a: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学生人数。</a:t>
            </a:r>
            <a:endParaRPr kumimoji="0" lang="zh-CN" altLang="en-US" sz="32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900" marR="0" lvl="0" indent="-34290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26.</a:t>
            </a:r>
            <a:r>
              <a:rPr lang="zh-CN" altLang="en-US"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开放实验个数（校内）</a:t>
            </a:r>
            <a:endPar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本学年</a:t>
            </a:r>
            <a:r>
              <a:rPr lang="zh-CN" altLang="en-US" sz="180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对校内学生</a:t>
            </a: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开放实验的个数。</a:t>
            </a:r>
            <a:endParaRPr kumimoji="0" lang="zh-CN" altLang="en-US" sz="16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p:txBody>
      </p:sp>
      <p:sp>
        <p:nvSpPr>
          <p:cNvPr id="17410" name="Rectangle 3"/>
          <p:cNvSpPr/>
          <p:nvPr/>
        </p:nvSpPr>
        <p:spPr>
          <a:xfrm>
            <a:off x="0" y="0"/>
            <a:ext cx="9144000" cy="0"/>
          </a:xfrm>
          <a:prstGeom prst="rect">
            <a:avLst/>
          </a:prstGeom>
          <a:noFill/>
          <a:ln w="9525">
            <a:noFill/>
          </a:ln>
        </p:spPr>
        <p:txBody>
          <a:bodyPr wrap="none" anchor="ctr">
            <a:spAutoFit/>
          </a:bodyPr>
          <a:lstStyle/>
          <a:p>
            <a:endParaRPr lang="zh-CN" altLang="en-US" dirty="0">
              <a:latin typeface="Calibri" panose="020F0502020204030204" pitchFamily="34" charset="0"/>
              <a:ea typeface="宋体" panose="02010600030101010101" pitchFamily="2" charset="-122"/>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title"/>
          </p:nvPr>
        </p:nvSpPr>
        <p:spPr>
          <a:noFill/>
          <a:ln>
            <a:noFill/>
          </a:ln>
          <a:effectLst/>
          <a:sp3d prstMaterial="plastic"/>
        </p:spPr>
        <p:txBody>
          <a:bodyPr vert="horz" rtlCol="0" anchor="ctr">
            <a:normAutofit/>
            <a:scene3d>
              <a:camera prst="orthographicFront"/>
              <a:lightRig rig="soft" dir="tl">
                <a:rot lat="0" lon="0" rev="0"/>
              </a:lightRig>
            </a:scene3d>
            <a:sp3d contourW="8890">
              <a:contourClr>
                <a:schemeClr val="accent3">
                  <a:shade val="5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lang="zh-CN" altLang="en-US"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sym typeface="+mn-ea"/>
              </a:rPr>
              <a:t>基表六  实验室基本情况表(SJ6)</a:t>
            </a:r>
            <a:r>
              <a:rPr kumimoji="0" lang="zh-CN" altLang="en-US"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t/>
            </a:r>
            <a:br>
              <a:rPr kumimoji="0" lang="zh-CN" altLang="en-US"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br>
            <a:endParaRPr kumimoji="0" lang="zh-CN" altLang="en-US" sz="3200" b="1" i="0" u="none" strike="noStrike" kern="1200" cap="all" spc="50" normalizeH="0" baseline="0" noProof="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mj-lt"/>
              <a:ea typeface="+mj-ea"/>
              <a:cs typeface="+mj-cs"/>
            </a:endParaRPr>
          </a:p>
        </p:txBody>
      </p:sp>
      <p:sp>
        <p:nvSpPr>
          <p:cNvPr id="427010" name="Rectangle 2"/>
          <p:cNvSpPr>
            <a:spLocks noGrp="1" noChangeArrowheads="1"/>
          </p:cNvSpPr>
          <p:nvPr>
            <p:ph idx="1"/>
          </p:nvPr>
        </p:nvSpPr>
        <p:spPr>
          <a:xfrm>
            <a:off x="197485" y="1417320"/>
            <a:ext cx="8749030" cy="5226050"/>
          </a:xfrm>
        </p:spPr>
        <p:txBody>
          <a:bodyPr vert="horz" wrap="square" lIns="91440" tIns="45720" rIns="91440" bIns="45720" numCol="1" rtlCol="0" anchor="t" anchorCtr="0" compatLnSpc="1">
            <a:normAutofit/>
          </a:bodyPr>
          <a:lstStyle/>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27.</a:t>
            </a:r>
            <a:r>
              <a:rPr lang="zh-CN" altLang="en-US"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开放实验个数（校外）</a:t>
            </a:r>
            <a:endPar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本学年</a:t>
            </a:r>
            <a:r>
              <a:rPr lang="zh-CN" altLang="en-US" sz="180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对校外学生</a:t>
            </a: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开放实验的个数。 </a:t>
            </a:r>
            <a:endParaRPr kumimoji="0" lang="zh-CN" altLang="en-US" sz="1800" b="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smtClean="0">
                <a:ln>
                  <a:noFill/>
                </a:ln>
                <a:solidFill>
                  <a:srgbClr val="0066FF"/>
                </a:solidFill>
                <a:effectLst/>
                <a:uLnTx/>
                <a:uFillTx/>
                <a:latin typeface="华文楷体" panose="02010600040101010101" charset="-122"/>
                <a:ea typeface="华文楷体" panose="02010600040101010101" charset="-122"/>
                <a:cs typeface="华文楷体" panose="02010600040101010101" charset="-122"/>
                <a:sym typeface="+mn-ea"/>
              </a:rPr>
              <a:t>28</a:t>
            </a:r>
            <a:r>
              <a:rPr lang="en-US" altLang="zh-CN"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a:t>
            </a:r>
            <a:r>
              <a:rPr lang="zh-CN" altLang="en-US"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开放实验人数（校内）</a:t>
            </a:r>
            <a:endPar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本学年</a:t>
            </a:r>
            <a:r>
              <a:rPr lang="zh-CN" altLang="en-US" sz="180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参加开放实验</a:t>
            </a: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的校内学生人数。</a:t>
            </a:r>
            <a:endParaRPr kumimoji="0" lang="zh-CN" altLang="en-US" sz="1800" b="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smtClean="0">
                <a:ln>
                  <a:noFill/>
                </a:ln>
                <a:solidFill>
                  <a:srgbClr val="0066FF"/>
                </a:solidFill>
                <a:effectLst/>
                <a:uLnTx/>
                <a:uFillTx/>
                <a:latin typeface="华文楷体" panose="02010600040101010101" charset="-122"/>
                <a:ea typeface="华文楷体" panose="02010600040101010101" charset="-122"/>
                <a:cs typeface="华文楷体" panose="02010600040101010101" charset="-122"/>
                <a:sym typeface="+mn-ea"/>
              </a:rPr>
              <a:t>29.</a:t>
            </a:r>
            <a:r>
              <a:rPr lang="zh-CN" altLang="en-US"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开放实验人数（校外）</a:t>
            </a:r>
            <a:endPar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本学年</a:t>
            </a:r>
            <a:r>
              <a:rPr lang="zh-CN" altLang="en-US" sz="180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参加开放实验</a:t>
            </a: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的校外学生人数。</a:t>
            </a:r>
            <a:endParaRPr kumimoji="0" lang="zh-CN" altLang="en-US" sz="1800" b="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30.</a:t>
            </a:r>
            <a:r>
              <a:rPr lang="zh-CN" altLang="en-US"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开放实验人时数（校内）</a:t>
            </a:r>
            <a:endPar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本学年参加开放实验的校内学生人时数。</a:t>
            </a:r>
            <a:endParaRPr kumimoji="0" lang="zh-CN" altLang="en-US" sz="1800" b="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31.</a:t>
            </a:r>
            <a:r>
              <a:rPr lang="zh-CN" altLang="en-US"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开放实验人时数（校外）</a:t>
            </a:r>
            <a:endPar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本学年参加开放实验的校外学生人时数。    </a:t>
            </a:r>
            <a:endParaRPr kumimoji="0" lang="zh-CN" altLang="en-US" sz="1800" b="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smtClean="0">
                <a:ln>
                  <a:noFill/>
                </a:ln>
                <a:solidFill>
                  <a:srgbClr val="0066FF"/>
                </a:solidFill>
                <a:effectLst/>
                <a:uLnTx/>
                <a:uFillTx/>
                <a:latin typeface="华文楷体" panose="02010600040101010101" charset="-122"/>
                <a:ea typeface="华文楷体" panose="02010600040101010101" charset="-122"/>
                <a:cs typeface="华文楷体" panose="02010600040101010101" charset="-122"/>
                <a:sym typeface="+mn-ea"/>
              </a:rPr>
              <a:t>32</a:t>
            </a:r>
            <a:r>
              <a:rPr lang="en-US" altLang="zh-CN"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a:t>
            </a:r>
            <a:r>
              <a:rPr lang="zh-CN" altLang="en-US"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兼任人员数</a:t>
            </a:r>
            <a:endPar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是指除专任实验室人员以外的在实验室工作的人员</a:t>
            </a: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a:t>
            </a:r>
            <a:endParaRPr kumimoji="0" lang="zh-CN" altLang="en-US" sz="1800" b="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33.</a:t>
            </a:r>
            <a:r>
              <a:rPr lang="zh-CN" altLang="en-US"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实验教学运行经费小计（万元</a:t>
            </a:r>
            <a:r>
              <a:rPr lang="en-US" altLang="zh-CN"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a:t>
            </a:r>
            <a:r>
              <a:rPr lang="zh-CN" altLang="en-US"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保留两位小数）</a:t>
            </a:r>
            <a:endPar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指材料消耗、调研、新实验开发、水电费等经费，不含仪器设备维护经费</a:t>
            </a: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a:t>
            </a:r>
            <a:endParaRPr kumimoji="0" lang="zh-CN" altLang="en-US" sz="1800" b="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34.</a:t>
            </a:r>
            <a:r>
              <a:rPr lang="zh-CN" altLang="en-US"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实验教学运行经费（其中教学实验年材料消耗费）（万元</a:t>
            </a:r>
            <a:r>
              <a:rPr lang="en-US" altLang="zh-CN"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a:t>
            </a:r>
            <a:r>
              <a:rPr lang="zh-CN" altLang="en-US"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保留两位小数）</a:t>
            </a:r>
            <a:endPar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是指用于教学实验的</a:t>
            </a:r>
            <a:r>
              <a:rPr lang="zh-CN" altLang="en-US" sz="180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材料消耗费</a:t>
            </a: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a:t>
            </a:r>
            <a:endParaRPr kumimoji="0" lang="zh-CN" altLang="en-US" b="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900" marR="0" lvl="0" indent="-342900" algn="l" defTabSz="914400" rtl="0" eaLnBrk="1" fontAlgn="auto" latinLnBrk="0" hangingPunct="1">
              <a:lnSpc>
                <a:spcPct val="100000"/>
              </a:lnSpc>
              <a:spcBef>
                <a:spcPct val="20000"/>
              </a:spcBef>
              <a:spcAft>
                <a:spcPts val="0"/>
              </a:spcAft>
              <a:buClr>
                <a:schemeClr val="tx2"/>
              </a:buClr>
              <a:buSzPct val="90000"/>
              <a:buFont typeface="Wingdings 2" panose="05020102010507070707" pitchFamily="18" charset="2"/>
              <a:buNone/>
              <a:defRPr/>
            </a:pPr>
            <a:endParaRPr kumimoji="0" lang="zh-CN" altLang="en-US" sz="3200" b="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p:txBody>
      </p:sp>
      <p:sp>
        <p:nvSpPr>
          <p:cNvPr id="18434" name="Rectangle 3"/>
          <p:cNvSpPr/>
          <p:nvPr/>
        </p:nvSpPr>
        <p:spPr>
          <a:xfrm>
            <a:off x="0" y="0"/>
            <a:ext cx="9144000" cy="0"/>
          </a:xfrm>
          <a:prstGeom prst="rect">
            <a:avLst/>
          </a:prstGeom>
          <a:noFill/>
          <a:ln w="9525">
            <a:noFill/>
          </a:ln>
        </p:spPr>
        <p:txBody>
          <a:bodyPr wrap="none" anchor="ctr">
            <a:spAutoFit/>
          </a:bodyPr>
          <a:lstStyle/>
          <a:p>
            <a:endParaRPr lang="zh-CN" altLang="en-US" dirty="0">
              <a:latin typeface="Calibri" panose="020F0502020204030204" pitchFamily="34" charset="0"/>
              <a:ea typeface="宋体" panose="02010600030101010101" pitchFamily="2" charset="-122"/>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p:nvPr/>
        </p:nvSpPr>
        <p:spPr>
          <a:xfrm>
            <a:off x="0" y="0"/>
            <a:ext cx="9144000" cy="0"/>
          </a:xfrm>
          <a:prstGeom prst="rect">
            <a:avLst/>
          </a:prstGeom>
          <a:noFill/>
          <a:ln w="9525">
            <a:noFill/>
          </a:ln>
        </p:spPr>
        <p:txBody>
          <a:bodyPr wrap="none" anchor="ctr">
            <a:spAutoFit/>
          </a:bodyPr>
          <a:lstStyle/>
          <a:p>
            <a:endParaRPr lang="zh-CN" altLang="en-US" dirty="0">
              <a:latin typeface="Arial" panose="020B0604020202020204" pitchFamily="34" charset="0"/>
              <a:ea typeface="宋体" panose="02010600030101010101" pitchFamily="2" charset="-122"/>
            </a:endParaRPr>
          </a:p>
        </p:txBody>
      </p:sp>
      <p:pic>
        <p:nvPicPr>
          <p:cNvPr id="5122" name="Picture 3"/>
          <p:cNvPicPr>
            <a:picLocks noChangeAspect="1"/>
          </p:cNvPicPr>
          <p:nvPr/>
        </p:nvPicPr>
        <p:blipFill>
          <a:blip r:embed="rId2"/>
          <a:srcRect l="-227" t="14853" r="227"/>
          <a:stretch>
            <a:fillRect/>
          </a:stretch>
        </p:blipFill>
        <p:spPr>
          <a:xfrm>
            <a:off x="520065" y="1417320"/>
            <a:ext cx="8104505" cy="3556635"/>
          </a:xfrm>
          <a:prstGeom prst="rect">
            <a:avLst/>
          </a:prstGeom>
          <a:noFill/>
          <a:ln w="9525">
            <a:noFill/>
          </a:ln>
        </p:spPr>
      </p:pic>
      <p:sp>
        <p:nvSpPr>
          <p:cNvPr id="416770" name="Rectangle 2"/>
          <p:cNvSpPr>
            <a:spLocks noGrp="1" noChangeArrowheads="1"/>
          </p:cNvSpPr>
          <p:nvPr>
            <p:ph type="title"/>
          </p:nvPr>
        </p:nvSpPr>
        <p:spPr>
          <a:noFill/>
          <a:ln>
            <a:noFill/>
          </a:ln>
          <a:effectLst/>
          <a:sp3d prstMaterial="plastic"/>
        </p:spPr>
        <p:txBody>
          <a:bodyPr vert="horz" rtlCol="0" anchor="ctr">
            <a:normAutofit/>
            <a:scene3d>
              <a:camera prst="orthographicFront"/>
              <a:lightRig rig="soft" dir="tl">
                <a:rot lat="0" lon="0" rev="0"/>
              </a:lightRig>
            </a:scene3d>
            <a:sp3d contourW="8890">
              <a:contourClr>
                <a:schemeClr val="accent3">
                  <a:shade val="5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zh-CN" altLang="en-US"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t>基表四  教学实验项目表</a:t>
            </a:r>
            <a:r>
              <a:rPr kumimoji="0" lang="en-US" altLang="zh-CN"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t>(SJ4)</a:t>
            </a:r>
            <a:r>
              <a:rPr kumimoji="0" lang="zh-CN" altLang="en-US" sz="3200" b="1" i="0" u="none" strike="noStrike" kern="1200" cap="all" spc="50" normalizeH="0" baseline="0" noProof="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mj-lt"/>
                <a:ea typeface="+mj-ea"/>
                <a:cs typeface="+mj-cs"/>
              </a:rPr>
              <a:t/>
            </a:r>
            <a:br>
              <a:rPr kumimoji="0" lang="zh-CN" altLang="en-US" sz="3200" b="1" i="0" u="none" strike="noStrike" kern="1200" cap="all" spc="50" normalizeH="0" baseline="0" noProof="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mj-lt"/>
                <a:ea typeface="+mj-ea"/>
                <a:cs typeface="+mj-cs"/>
              </a:rPr>
            </a:br>
            <a:endParaRPr kumimoji="0" lang="zh-CN" altLang="en-US" sz="3200" b="1" i="0" u="none" strike="noStrike" kern="1200" cap="all" spc="50" normalizeH="0" baseline="0" noProof="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mj-lt"/>
              <a:ea typeface="+mj-ea"/>
              <a:cs typeface="+mj-cs"/>
            </a:endParaRPr>
          </a:p>
        </p:txBody>
      </p:sp>
      <p:sp>
        <p:nvSpPr>
          <p:cNvPr id="2" name="文本框 1"/>
          <p:cNvSpPr txBox="1"/>
          <p:nvPr/>
        </p:nvSpPr>
        <p:spPr>
          <a:xfrm>
            <a:off x="436245" y="4973955"/>
            <a:ext cx="8271510" cy="1667510"/>
          </a:xfrm>
          <a:prstGeom prst="rect">
            <a:avLst/>
          </a:prstGeom>
          <a:noFill/>
        </p:spPr>
        <p:txBody>
          <a:bodyPr wrap="square" rtlCol="0">
            <a:spAutoFit/>
          </a:bodyPr>
          <a:lstStyle/>
          <a:p>
            <a:pPr eaLnBrk="1" hangingPunct="1">
              <a:lnSpc>
                <a:spcPct val="90000"/>
              </a:lnSpc>
              <a:buFont typeface="Wingdings 2" panose="05020102010507070707" pitchFamily="18" charset="2"/>
              <a:buNone/>
            </a:pPr>
            <a:r>
              <a:rPr lang="zh-CN" altLang="en-US" sz="2400" b="1" dirty="0">
                <a:solidFill>
                  <a:srgbClr val="0066FF"/>
                </a:solidFill>
                <a:latin typeface="黑体" panose="02010609060101010101" pitchFamily="49" charset="-122"/>
                <a:ea typeface="黑体" panose="02010609060101010101" pitchFamily="49" charset="-122"/>
                <a:cs typeface="宋体" panose="02010600030101010101" pitchFamily="2" charset="-122"/>
                <a:sym typeface="+mn-ea"/>
              </a:rPr>
              <a:t>总体说明：</a:t>
            </a:r>
            <a:r>
              <a:rPr lang="zh-CN" altLang="en-US" b="1" dirty="0">
                <a:latin typeface="宋体" panose="02010600030101010101" pitchFamily="2" charset="-122"/>
                <a:cs typeface="宋体" panose="02010600030101010101" pitchFamily="2" charset="-122"/>
                <a:sym typeface="+mn-ea"/>
              </a:rPr>
              <a:t> </a:t>
            </a:r>
            <a:endParaRPr lang="zh-CN" altLang="en-US" b="1" dirty="0">
              <a:latin typeface="宋体" panose="02010600030101010101" pitchFamily="2" charset="-122"/>
              <a:ea typeface="宋体" panose="02010600030101010101" pitchFamily="2" charset="-122"/>
              <a:cs typeface="宋体" panose="02010600030101010101" pitchFamily="2" charset="-122"/>
            </a:endParaRPr>
          </a:p>
          <a:p>
            <a:pPr marL="360045" indent="0" algn="l" eaLnBrk="1" latinLnBrk="0" hangingPunct="1">
              <a:lnSpc>
                <a:spcPct val="90000"/>
              </a:lnSpc>
              <a:spcBef>
                <a:spcPts val="0"/>
              </a:spcBef>
              <a:buFont typeface="Wingdings" panose="05000000000000000000" charset="0"/>
              <a:buNone/>
            </a:pPr>
            <a:r>
              <a:rPr lang="en-US" altLang="zh-CN" b="1" dirty="0">
                <a:latin typeface="华文楷体" panose="02010600040101010101" charset="-122"/>
                <a:ea typeface="华文楷体" panose="02010600040101010101" charset="-122"/>
                <a:cs typeface="华文楷体" panose="02010600040101010101" charset="-122"/>
                <a:sym typeface="+mn-ea"/>
              </a:rPr>
              <a:t>1.</a:t>
            </a:r>
            <a:r>
              <a:rPr lang="zh-CN" altLang="en-US" b="1" u="sng" dirty="0">
                <a:solidFill>
                  <a:srgbClr val="FF0000"/>
                </a:solidFill>
                <a:latin typeface="华文楷体" panose="02010600040101010101" charset="-122"/>
                <a:ea typeface="华文楷体" panose="02010600040101010101" charset="-122"/>
                <a:cs typeface="华文楷体" panose="02010600040101010101" charset="-122"/>
                <a:sym typeface="+mn-ea"/>
              </a:rPr>
              <a:t>教学实验项目是指本学年纳入教学实验计划且实际开出的教学实验项目。</a:t>
            </a:r>
            <a:r>
              <a:rPr lang="zh-CN" altLang="en-US" b="1" dirty="0">
                <a:latin typeface="华文楷体" panose="02010600040101010101" charset="-122"/>
                <a:ea typeface="华文楷体" panose="02010600040101010101" charset="-122"/>
                <a:cs typeface="华文楷体" panose="02010600040101010101" charset="-122"/>
                <a:sym typeface="+mn-ea"/>
              </a:rPr>
              <a:t>（</a:t>
            </a:r>
            <a:r>
              <a:rPr lang="zh-CN" altLang="en-US" dirty="0">
                <a:latin typeface="华文楷体" panose="02010600040101010101" charset="-122"/>
                <a:ea typeface="华文楷体" panose="02010600040101010101" charset="-122"/>
                <a:cs typeface="华文楷体" panose="02010600040101010101" charset="-122"/>
                <a:sym typeface="+mn-ea"/>
              </a:rPr>
              <a:t>在语言实验室的教学和训练，计算机操作训练，体育训练，艺术类的绘画、雕塑、服装设计、音乐训练列入教学计划且实际开出也应统计在内，毕业设计和课程设计的实验不包括在内</a:t>
            </a:r>
            <a:r>
              <a:rPr lang="zh-CN" altLang="en-US" b="1" dirty="0">
                <a:latin typeface="华文楷体" panose="02010600040101010101" charset="-122"/>
                <a:ea typeface="华文楷体" panose="02010600040101010101" charset="-122"/>
                <a:cs typeface="华文楷体" panose="02010600040101010101" charset="-122"/>
                <a:sym typeface="+mn-ea"/>
              </a:rPr>
              <a:t>）。</a:t>
            </a:r>
            <a:endParaRPr lang="zh-CN" altLang="en-US" b="1" dirty="0">
              <a:latin typeface="华文楷体" panose="02010600040101010101" charset="-122"/>
              <a:ea typeface="华文楷体" panose="02010600040101010101" charset="-122"/>
              <a:cs typeface="华文楷体" panose="02010600040101010101" charset="-122"/>
            </a:endParaRPr>
          </a:p>
          <a:p>
            <a:pPr marL="360045" indent="0" algn="l" eaLnBrk="1" latinLnBrk="0" hangingPunct="1">
              <a:lnSpc>
                <a:spcPct val="90000"/>
              </a:lnSpc>
              <a:spcBef>
                <a:spcPts val="0"/>
              </a:spcBef>
              <a:buFont typeface="Wingdings" panose="05000000000000000000" charset="0"/>
              <a:buNone/>
            </a:pPr>
            <a:r>
              <a:rPr lang="en-US" altLang="zh-CN" b="1" dirty="0">
                <a:latin typeface="华文楷体" panose="02010600040101010101" charset="-122"/>
                <a:ea typeface="华文楷体" panose="02010600040101010101" charset="-122"/>
                <a:cs typeface="华文楷体" panose="02010600040101010101" charset="-122"/>
                <a:sym typeface="+mn-ea"/>
              </a:rPr>
              <a:t>2.</a:t>
            </a:r>
            <a:r>
              <a:rPr lang="zh-CN" altLang="en-US" b="1" u="sng" dirty="0">
                <a:solidFill>
                  <a:srgbClr val="FF0000"/>
                </a:solidFill>
                <a:latin typeface="华文楷体" panose="02010600040101010101" charset="-122"/>
                <a:ea typeface="华文楷体" panose="02010600040101010101" charset="-122"/>
                <a:cs typeface="华文楷体" panose="02010600040101010101" charset="-122"/>
                <a:sym typeface="+mn-ea"/>
              </a:rPr>
              <a:t>与原指标体系最大不同是取消了科研、社会服务和毕业环节。</a:t>
            </a:r>
            <a:r>
              <a:rPr lang="zh-CN" altLang="en-US" dirty="0">
                <a:latin typeface="华文楷体" panose="02010600040101010101" charset="-122"/>
                <a:ea typeface="华文楷体" panose="02010600040101010101" charset="-122"/>
                <a:cs typeface="华文楷体" panose="02010600040101010101" charset="-122"/>
                <a:sym typeface="+mn-ea"/>
              </a:rPr>
              <a:t>（进入基表６）</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title"/>
          </p:nvPr>
        </p:nvSpPr>
        <p:spPr>
          <a:noFill/>
          <a:ln>
            <a:noFill/>
          </a:ln>
          <a:effectLst/>
          <a:sp3d prstMaterial="plastic"/>
        </p:spPr>
        <p:txBody>
          <a:bodyPr vert="horz" rtlCol="0" anchor="ctr">
            <a:normAutofit/>
            <a:scene3d>
              <a:camera prst="orthographicFront"/>
              <a:lightRig rig="soft" dir="tl">
                <a:rot lat="0" lon="0" rev="0"/>
              </a:lightRig>
            </a:scene3d>
            <a:sp3d contourW="8890">
              <a:contourClr>
                <a:schemeClr val="accent3">
                  <a:shade val="5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zh-CN" altLang="en-US"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t>基表四  教学实验项目表</a:t>
            </a:r>
            <a:r>
              <a:rPr kumimoji="0" lang="en-US" altLang="zh-CN"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t>(SJ4)</a:t>
            </a:r>
            <a:r>
              <a:rPr kumimoji="0" lang="zh-CN" altLang="en-US" sz="3200" b="1" i="0" u="none" strike="noStrike" kern="1200" cap="all" spc="50" normalizeH="0" baseline="0" noProof="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mj-lt"/>
                <a:ea typeface="+mj-ea"/>
                <a:cs typeface="+mj-cs"/>
              </a:rPr>
              <a:t/>
            </a:r>
            <a:br>
              <a:rPr kumimoji="0" lang="zh-CN" altLang="en-US" sz="3200" b="1" i="0" u="none" strike="noStrike" kern="1200" cap="all" spc="50" normalizeH="0" baseline="0" noProof="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mj-lt"/>
                <a:ea typeface="+mj-ea"/>
                <a:cs typeface="+mj-cs"/>
              </a:rPr>
            </a:br>
            <a:endParaRPr kumimoji="0" lang="zh-CN" altLang="en-US" sz="3200" b="1" i="0" u="none" strike="noStrike" kern="1200" cap="all" spc="50" normalizeH="0" baseline="0" noProof="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mj-lt"/>
              <a:ea typeface="+mj-ea"/>
              <a:cs typeface="+mj-cs"/>
            </a:endParaRPr>
          </a:p>
        </p:txBody>
      </p:sp>
      <p:sp>
        <p:nvSpPr>
          <p:cNvPr id="6145" name="Rectangle 2"/>
          <p:cNvSpPr>
            <a:spLocks noGrp="1"/>
          </p:cNvSpPr>
          <p:nvPr>
            <p:ph idx="1"/>
          </p:nvPr>
        </p:nvSpPr>
        <p:spPr>
          <a:xfrm>
            <a:off x="197485" y="1417320"/>
            <a:ext cx="8749030" cy="4113530"/>
          </a:xfrm>
        </p:spPr>
        <p:txBody>
          <a:bodyPr vert="horz" wrap="square" lIns="91440" tIns="45720" rIns="91440" bIns="45720" anchor="t">
            <a:normAutofit lnSpcReduction="10000"/>
          </a:bodyPr>
          <a:lstStyle/>
          <a:p>
            <a:pPr eaLnBrk="1" hangingPunct="1">
              <a:lnSpc>
                <a:spcPct val="90000"/>
              </a:lnSpc>
              <a:buFont typeface="Wingdings 2" panose="05020102010507070707" pitchFamily="18" charset="2"/>
              <a:buNone/>
            </a:pPr>
            <a:r>
              <a:rPr lang="zh-CN" altLang="en-US" sz="2400" b="1" dirty="0">
                <a:solidFill>
                  <a:srgbClr val="0066FF"/>
                </a:solidFill>
                <a:latin typeface="黑体" panose="02010609060101010101" pitchFamily="49" charset="-122"/>
                <a:ea typeface="黑体" panose="02010609060101010101" pitchFamily="49" charset="-122"/>
                <a:cs typeface="宋体" panose="02010600030101010101" pitchFamily="2" charset="-122"/>
              </a:rPr>
              <a:t>字段说明：</a:t>
            </a:r>
            <a:endParaRPr lang="zh-CN" altLang="en-US" sz="1800" dirty="0">
              <a:solidFill>
                <a:srgbClr val="0066FF"/>
              </a:solidFill>
              <a:latin typeface="宋体" panose="02010600030101010101" pitchFamily="2" charset="-122"/>
              <a:ea typeface="宋体" panose="02010600030101010101" pitchFamily="2" charset="-122"/>
              <a:cs typeface="宋体" panose="02010600030101010101" pitchFamily="2" charset="-122"/>
            </a:endParaRPr>
          </a:p>
          <a:p>
            <a:pPr eaLnBrk="1" hangingPunct="1">
              <a:lnSpc>
                <a:spcPct val="90000"/>
              </a:lnSpc>
              <a:buFont typeface="Wingdings" panose="05000000000000000000" charset="0"/>
              <a:buChar char="l"/>
            </a:pPr>
            <a:r>
              <a:rPr lang="en-US" altLang="zh-CN" sz="2000" b="1" dirty="0">
                <a:latin typeface="华文楷体" panose="02010600040101010101" charset="-122"/>
                <a:ea typeface="华文楷体" panose="02010600040101010101" charset="-122"/>
                <a:cs typeface="华文楷体" panose="02010600040101010101" charset="-122"/>
              </a:rPr>
              <a:t>1.</a:t>
            </a:r>
            <a:r>
              <a:rPr lang="zh-CN" altLang="en-US" sz="2000" b="1" dirty="0">
                <a:latin typeface="华文楷体" panose="02010600040101010101" charset="-122"/>
                <a:ea typeface="华文楷体" panose="02010600040101010101" charset="-122"/>
                <a:cs typeface="华文楷体" panose="02010600040101010101" charset="-122"/>
              </a:rPr>
              <a:t>学校代码</a:t>
            </a:r>
            <a:endParaRPr lang="zh-CN" altLang="en-US" sz="1800" dirty="0">
              <a:latin typeface="华文楷体" panose="02010600040101010101" charset="-122"/>
              <a:ea typeface="华文楷体" panose="02010600040101010101" charset="-122"/>
              <a:cs typeface="华文楷体" panose="02010600040101010101" charset="-122"/>
            </a:endParaRPr>
          </a:p>
          <a:p>
            <a:pPr marL="323850" indent="0" eaLnBrk="1" latinLnBrk="0" hangingPunct="1">
              <a:lnSpc>
                <a:spcPct val="90000"/>
              </a:lnSpc>
              <a:spcBef>
                <a:spcPts val="0"/>
              </a:spcBef>
              <a:buNone/>
            </a:pPr>
            <a:r>
              <a:rPr lang="zh-CN" altLang="en-US" sz="1800" dirty="0">
                <a:latin typeface="华文楷体" panose="02010600040101010101" charset="-122"/>
                <a:ea typeface="华文楷体" panose="02010600040101010101" charset="-122"/>
                <a:cs typeface="华文楷体" panose="02010600040101010101" charset="-122"/>
              </a:rPr>
              <a:t>以中国教育统计网站：</a:t>
            </a:r>
            <a:r>
              <a:rPr lang="en-US" altLang="zh-CN" sz="1800" b="1" dirty="0">
                <a:latin typeface="华文楷体" panose="02010600040101010101" charset="-122"/>
                <a:ea typeface="华文楷体" panose="02010600040101010101" charset="-122"/>
                <a:cs typeface="华文楷体" panose="02010600040101010101" charset="-122"/>
                <a:hlinkClick r:id="rId2"/>
              </a:rPr>
              <a:t>http://www.stats.edu.cn/</a:t>
            </a:r>
            <a:r>
              <a:rPr lang="zh-CN" altLang="en-US" sz="1800" dirty="0">
                <a:latin typeface="华文楷体" panose="02010600040101010101" charset="-122"/>
                <a:ea typeface="华文楷体" panose="02010600040101010101" charset="-122"/>
                <a:cs typeface="华文楷体" panose="02010600040101010101" charset="-122"/>
              </a:rPr>
              <a:t>最新公布为准。</a:t>
            </a:r>
          </a:p>
          <a:p>
            <a:pPr eaLnBrk="1" hangingPunct="1">
              <a:lnSpc>
                <a:spcPct val="90000"/>
              </a:lnSpc>
              <a:buFont typeface="Wingdings" panose="05000000000000000000" charset="0"/>
              <a:buChar char="l"/>
            </a:pPr>
            <a:r>
              <a:rPr lang="en-US" altLang="zh-CN" sz="2000" b="1" dirty="0">
                <a:latin typeface="华文楷体" panose="02010600040101010101" charset="-122"/>
                <a:ea typeface="华文楷体" panose="02010600040101010101" charset="-122"/>
                <a:cs typeface="华文楷体" panose="02010600040101010101" charset="-122"/>
              </a:rPr>
              <a:t>2.</a:t>
            </a:r>
            <a:r>
              <a:rPr lang="zh-CN" altLang="en-US" sz="2000" b="1" dirty="0">
                <a:latin typeface="华文楷体" panose="02010600040101010101" charset="-122"/>
                <a:ea typeface="华文楷体" panose="02010600040101010101" charset="-122"/>
                <a:cs typeface="华文楷体" panose="02010600040101010101" charset="-122"/>
              </a:rPr>
              <a:t>实验编号</a:t>
            </a:r>
            <a:endParaRPr lang="zh-CN" altLang="en-US" sz="1800" dirty="0">
              <a:latin typeface="华文楷体" panose="02010600040101010101" charset="-122"/>
              <a:ea typeface="华文楷体" panose="02010600040101010101" charset="-122"/>
              <a:cs typeface="华文楷体" panose="02010600040101010101" charset="-122"/>
            </a:endParaRPr>
          </a:p>
          <a:p>
            <a:pPr marL="323850" indent="0" eaLnBrk="1" latinLnBrk="0" hangingPunct="1">
              <a:lnSpc>
                <a:spcPct val="90000"/>
              </a:lnSpc>
              <a:spcBef>
                <a:spcPts val="0"/>
              </a:spcBef>
              <a:buNone/>
            </a:pPr>
            <a:r>
              <a:rPr lang="zh-CN" altLang="en-US" sz="1800" dirty="0">
                <a:latin typeface="华文楷体" panose="02010600040101010101" charset="-122"/>
                <a:ea typeface="华文楷体" panose="02010600040101010101" charset="-122"/>
                <a:cs typeface="华文楷体" panose="02010600040101010101" charset="-122"/>
              </a:rPr>
              <a:t>学校内部使用的编号，</a:t>
            </a:r>
            <a:r>
              <a:rPr lang="zh-CN" altLang="en-US" sz="1800" b="1" dirty="0">
                <a:solidFill>
                  <a:srgbClr val="FF0000"/>
                </a:solidFill>
                <a:latin typeface="华文楷体" panose="02010600040101010101" charset="-122"/>
                <a:ea typeface="华文楷体" panose="02010600040101010101" charset="-122"/>
                <a:cs typeface="华文楷体" panose="02010600040101010101" charset="-122"/>
              </a:rPr>
              <a:t>在本校内具有永久唯一性，</a:t>
            </a:r>
            <a:r>
              <a:rPr lang="zh-CN" altLang="en-US" sz="1800" dirty="0">
                <a:latin typeface="华文楷体" panose="02010600040101010101" charset="-122"/>
                <a:ea typeface="华文楷体" panose="02010600040101010101" charset="-122"/>
                <a:cs typeface="华文楷体" panose="02010600040101010101" charset="-122"/>
              </a:rPr>
              <a:t>不能为空。若实验撤消，该实验编号将不再使用。如果实验内容更新较大，则应另设新的实验编号及实验名称。</a:t>
            </a:r>
            <a:r>
              <a:rPr lang="zh-CN" altLang="en-US" sz="1800" b="1" dirty="0">
                <a:solidFill>
                  <a:srgbClr val="FF0000"/>
                </a:solidFill>
                <a:latin typeface="华文楷体" panose="02010600040101010101" charset="-122"/>
                <a:ea typeface="华文楷体" panose="02010600040101010101" charset="-122"/>
                <a:cs typeface="华文楷体" panose="02010600040101010101" charset="-122"/>
              </a:rPr>
              <a:t>独立设课的实验编号最后一位为“*”，</a:t>
            </a:r>
            <a:r>
              <a:rPr lang="zh-CN" altLang="en-US" sz="1800" dirty="0">
                <a:latin typeface="华文楷体" panose="02010600040101010101" charset="-122"/>
                <a:ea typeface="华文楷体" panose="02010600040101010101" charset="-122"/>
                <a:cs typeface="华文楷体" panose="02010600040101010101" charset="-122"/>
              </a:rPr>
              <a:t>例如：某实验编号为</a:t>
            </a:r>
            <a:r>
              <a:rPr lang="en-US" altLang="zh-CN" sz="1800" dirty="0">
                <a:latin typeface="华文楷体" panose="02010600040101010101" charset="-122"/>
                <a:ea typeface="华文楷体" panose="02010600040101010101" charset="-122"/>
                <a:cs typeface="华文楷体" panose="02010600040101010101" charset="-122"/>
              </a:rPr>
              <a:t>01002001</a:t>
            </a:r>
            <a:r>
              <a:rPr lang="zh-CN" altLang="en-US" sz="1800" dirty="0">
                <a:latin typeface="华文楷体" panose="02010600040101010101" charset="-122"/>
                <a:ea typeface="华文楷体" panose="02010600040101010101" charset="-122"/>
                <a:cs typeface="华文楷体" panose="02010600040101010101" charset="-122"/>
              </a:rPr>
              <a:t>，该实验又为独立设课实验，所以上报实验编号应为</a:t>
            </a:r>
            <a:r>
              <a:rPr lang="en-US" altLang="zh-CN" sz="1800" dirty="0">
                <a:latin typeface="华文楷体" panose="02010600040101010101" charset="-122"/>
                <a:ea typeface="华文楷体" panose="02010600040101010101" charset="-122"/>
                <a:cs typeface="华文楷体" panose="02010600040101010101" charset="-122"/>
              </a:rPr>
              <a:t>01002001*</a:t>
            </a:r>
            <a:r>
              <a:rPr lang="zh-CN" altLang="en-US" sz="1800" dirty="0">
                <a:latin typeface="华文楷体" panose="02010600040101010101" charset="-122"/>
                <a:ea typeface="华文楷体" panose="02010600040101010101" charset="-122"/>
                <a:cs typeface="华文楷体" panose="02010600040101010101" charset="-122"/>
              </a:rPr>
              <a:t>。</a:t>
            </a:r>
            <a:r>
              <a:rPr lang="zh-CN" altLang="en-US" sz="1800" b="1" dirty="0">
                <a:solidFill>
                  <a:srgbClr val="FF0000"/>
                </a:solidFill>
                <a:latin typeface="华文楷体" panose="02010600040101010101" charset="-122"/>
                <a:ea typeface="华文楷体" panose="02010600040101010101" charset="-122"/>
                <a:cs typeface="华文楷体" panose="02010600040101010101" charset="-122"/>
              </a:rPr>
              <a:t>实验编号不超过</a:t>
            </a:r>
            <a:r>
              <a:rPr lang="en-US" altLang="zh-CN" sz="1800" b="1" dirty="0">
                <a:solidFill>
                  <a:srgbClr val="FF0000"/>
                </a:solidFill>
                <a:latin typeface="华文楷体" panose="02010600040101010101" charset="-122"/>
                <a:ea typeface="华文楷体" panose="02010600040101010101" charset="-122"/>
                <a:cs typeface="华文楷体" panose="02010600040101010101" charset="-122"/>
              </a:rPr>
              <a:t>13</a:t>
            </a:r>
            <a:r>
              <a:rPr lang="zh-CN" altLang="en-US" sz="1800" b="1" dirty="0">
                <a:solidFill>
                  <a:srgbClr val="FF0000"/>
                </a:solidFill>
                <a:latin typeface="华文楷体" panose="02010600040101010101" charset="-122"/>
                <a:ea typeface="华文楷体" panose="02010600040101010101" charset="-122"/>
                <a:cs typeface="华文楷体" panose="02010600040101010101" charset="-122"/>
              </a:rPr>
              <a:t>既可。</a:t>
            </a:r>
            <a:endParaRPr lang="zh-CN" altLang="en-US" sz="1800" dirty="0">
              <a:solidFill>
                <a:srgbClr val="FF0000"/>
              </a:solidFill>
              <a:latin typeface="华文楷体" panose="02010600040101010101" charset="-122"/>
              <a:ea typeface="华文楷体" panose="02010600040101010101" charset="-122"/>
              <a:cs typeface="华文楷体" panose="02010600040101010101" charset="-122"/>
            </a:endParaRPr>
          </a:p>
          <a:p>
            <a:pPr eaLnBrk="1" hangingPunct="1">
              <a:lnSpc>
                <a:spcPct val="90000"/>
              </a:lnSpc>
              <a:buFont typeface="Wingdings" panose="05000000000000000000" charset="0"/>
              <a:buChar char="l"/>
            </a:pPr>
            <a:r>
              <a:rPr lang="en-US" altLang="zh-CN" sz="2000" b="1" dirty="0">
                <a:latin typeface="华文楷体" panose="02010600040101010101" charset="-122"/>
                <a:ea typeface="华文楷体" panose="02010600040101010101" charset="-122"/>
                <a:cs typeface="华文楷体" panose="02010600040101010101" charset="-122"/>
              </a:rPr>
              <a:t>3.</a:t>
            </a:r>
            <a:r>
              <a:rPr lang="zh-CN" altLang="en-US" sz="2000" b="1" dirty="0">
                <a:latin typeface="华文楷体" panose="02010600040101010101" charset="-122"/>
                <a:ea typeface="华文楷体" panose="02010600040101010101" charset="-122"/>
                <a:cs typeface="华文楷体" panose="02010600040101010101" charset="-122"/>
              </a:rPr>
              <a:t>实验名称</a:t>
            </a:r>
            <a:endParaRPr lang="zh-CN" altLang="en-US" sz="1800" dirty="0">
              <a:latin typeface="华文楷体" panose="02010600040101010101" charset="-122"/>
              <a:ea typeface="华文楷体" panose="02010600040101010101" charset="-122"/>
              <a:cs typeface="华文楷体" panose="02010600040101010101" charset="-122"/>
            </a:endParaRPr>
          </a:p>
          <a:p>
            <a:pPr marL="323850" indent="0" eaLnBrk="1" latinLnBrk="0" hangingPunct="1">
              <a:lnSpc>
                <a:spcPct val="90000"/>
              </a:lnSpc>
              <a:spcBef>
                <a:spcPts val="0"/>
              </a:spcBef>
              <a:buNone/>
            </a:pPr>
            <a:r>
              <a:rPr lang="zh-CN" altLang="en-US" sz="1800" dirty="0">
                <a:latin typeface="华文楷体" panose="02010600040101010101" charset="-122"/>
                <a:ea typeface="华文楷体" panose="02010600040101010101" charset="-122"/>
                <a:cs typeface="华文楷体" panose="02010600040101010101" charset="-122"/>
              </a:rPr>
              <a:t>填写</a:t>
            </a:r>
            <a:r>
              <a:rPr lang="zh-CN" altLang="en-US" sz="1800" b="1" dirty="0">
                <a:solidFill>
                  <a:srgbClr val="FF0000"/>
                </a:solidFill>
                <a:latin typeface="华文楷体" panose="02010600040101010101" charset="-122"/>
                <a:ea typeface="华文楷体" panose="02010600040101010101" charset="-122"/>
                <a:cs typeface="华文楷体" panose="02010600040101010101" charset="-122"/>
              </a:rPr>
              <a:t>汉字名称</a:t>
            </a:r>
            <a:r>
              <a:rPr lang="zh-CN" altLang="en-US" sz="1800" dirty="0">
                <a:latin typeface="华文楷体" panose="02010600040101010101" charset="-122"/>
                <a:ea typeface="华文楷体" panose="02010600040101010101" charset="-122"/>
                <a:cs typeface="华文楷体" panose="02010600040101010101" charset="-122"/>
              </a:rPr>
              <a:t>。共25个汉字，超过应缩写。</a:t>
            </a:r>
          </a:p>
          <a:p>
            <a:pPr eaLnBrk="1" hangingPunct="1">
              <a:lnSpc>
                <a:spcPct val="90000"/>
              </a:lnSpc>
              <a:buFont typeface="Wingdings" panose="05000000000000000000" charset="0"/>
              <a:buChar char="l"/>
            </a:pPr>
            <a:r>
              <a:rPr lang="en-US" altLang="zh-CN" sz="1800" b="1" dirty="0">
                <a:latin typeface="华文楷体" panose="02010600040101010101" charset="-122"/>
                <a:ea typeface="华文楷体" panose="02010600040101010101" charset="-122"/>
                <a:cs typeface="华文楷体" panose="02010600040101010101" charset="-122"/>
                <a:sym typeface="+mn-ea"/>
              </a:rPr>
              <a:t>4.</a:t>
            </a:r>
            <a:r>
              <a:rPr lang="zh-CN" altLang="en-US" sz="1800" b="1" dirty="0">
                <a:latin typeface="华文楷体" panose="02010600040101010101" charset="-122"/>
                <a:ea typeface="华文楷体" panose="02010600040101010101" charset="-122"/>
                <a:cs typeface="华文楷体" panose="02010600040101010101" charset="-122"/>
                <a:sym typeface="+mn-ea"/>
              </a:rPr>
              <a:t>实验类别</a:t>
            </a:r>
            <a:endParaRPr lang="zh-CN" altLang="en-US" sz="1800" dirty="0">
              <a:latin typeface="华文楷体" panose="02010600040101010101" charset="-122"/>
              <a:ea typeface="华文楷体" panose="02010600040101010101" charset="-122"/>
              <a:cs typeface="华文楷体" panose="02010600040101010101" charset="-122"/>
              <a:sym typeface="+mn-ea"/>
            </a:endParaRPr>
          </a:p>
          <a:p>
            <a:pPr marL="323850" indent="0" eaLnBrk="1" latinLnBrk="0" hangingPunct="1">
              <a:lnSpc>
                <a:spcPct val="90000"/>
              </a:lnSpc>
              <a:spcBef>
                <a:spcPts val="0"/>
              </a:spcBef>
              <a:buNone/>
            </a:pPr>
            <a:r>
              <a:rPr lang="zh-CN" altLang="en-US" sz="1800" dirty="0">
                <a:latin typeface="华文楷体" panose="02010600040101010101" charset="-122"/>
                <a:ea typeface="华文楷体" panose="02010600040101010101" charset="-122"/>
                <a:cs typeface="华文楷体" panose="02010600040101010101" charset="-122"/>
                <a:sym typeface="+mn-ea"/>
              </a:rPr>
              <a:t>按代码填写：</a:t>
            </a:r>
            <a:r>
              <a:rPr lang="en-US" altLang="zh-CN" sz="1800" dirty="0">
                <a:latin typeface="华文楷体" panose="02010600040101010101" charset="-122"/>
                <a:ea typeface="华文楷体" panose="02010600040101010101" charset="-122"/>
                <a:cs typeface="华文楷体" panose="02010600040101010101" charset="-122"/>
                <a:sym typeface="+mn-ea"/>
              </a:rPr>
              <a:t>1</a:t>
            </a:r>
            <a:r>
              <a:rPr lang="zh-CN" altLang="en-US" sz="1800" dirty="0">
                <a:latin typeface="华文楷体" panose="02010600040101010101" charset="-122"/>
                <a:ea typeface="华文楷体" panose="02010600040101010101" charset="-122"/>
                <a:cs typeface="华文楷体" panose="02010600040101010101" charset="-122"/>
                <a:sym typeface="+mn-ea"/>
              </a:rPr>
              <a:t>．基础；</a:t>
            </a:r>
            <a:r>
              <a:rPr lang="en-US" altLang="zh-CN" sz="1800" dirty="0">
                <a:latin typeface="华文楷体" panose="02010600040101010101" charset="-122"/>
                <a:ea typeface="华文楷体" panose="02010600040101010101" charset="-122"/>
                <a:cs typeface="华文楷体" panose="02010600040101010101" charset="-122"/>
                <a:sym typeface="+mn-ea"/>
              </a:rPr>
              <a:t>2. </a:t>
            </a:r>
            <a:r>
              <a:rPr lang="zh-CN" altLang="en-US" sz="1800" dirty="0">
                <a:latin typeface="华文楷体" panose="02010600040101010101" charset="-122"/>
                <a:ea typeface="华文楷体" panose="02010600040101010101" charset="-122"/>
                <a:cs typeface="华文楷体" panose="02010600040101010101" charset="-122"/>
                <a:sym typeface="+mn-ea"/>
              </a:rPr>
              <a:t>专业基础；</a:t>
            </a:r>
            <a:r>
              <a:rPr lang="en-US" altLang="zh-CN" sz="1800" dirty="0">
                <a:latin typeface="华文楷体" panose="02010600040101010101" charset="-122"/>
                <a:ea typeface="华文楷体" panose="02010600040101010101" charset="-122"/>
                <a:cs typeface="华文楷体" panose="02010600040101010101" charset="-122"/>
                <a:sym typeface="+mn-ea"/>
              </a:rPr>
              <a:t>3. </a:t>
            </a:r>
            <a:r>
              <a:rPr lang="zh-CN" altLang="en-US" sz="1800" dirty="0">
                <a:latin typeface="华文楷体" panose="02010600040101010101" charset="-122"/>
                <a:ea typeface="华文楷体" panose="02010600040101010101" charset="-122"/>
                <a:cs typeface="华文楷体" panose="02010600040101010101" charset="-122"/>
                <a:sym typeface="+mn-ea"/>
              </a:rPr>
              <a:t>专业；</a:t>
            </a:r>
            <a:r>
              <a:rPr lang="en-US" altLang="zh-CN" sz="1800" dirty="0">
                <a:latin typeface="华文楷体" panose="02010600040101010101" charset="-122"/>
                <a:ea typeface="华文楷体" panose="02010600040101010101" charset="-122"/>
                <a:cs typeface="华文楷体" panose="02010600040101010101" charset="-122"/>
                <a:sym typeface="+mn-ea"/>
              </a:rPr>
              <a:t>4. </a:t>
            </a:r>
            <a:r>
              <a:rPr lang="zh-CN" altLang="en-US" sz="1800" dirty="0">
                <a:latin typeface="华文楷体" panose="02010600040101010101" charset="-122"/>
                <a:ea typeface="华文楷体" panose="02010600040101010101" charset="-122"/>
                <a:cs typeface="华文楷体" panose="02010600040101010101" charset="-122"/>
                <a:sym typeface="+mn-ea"/>
              </a:rPr>
              <a:t>其它</a:t>
            </a:r>
            <a:r>
              <a:rPr lang="en-US" altLang="zh-CN" sz="1800" dirty="0">
                <a:latin typeface="华文楷体" panose="02010600040101010101" charset="-122"/>
                <a:ea typeface="华文楷体" panose="02010600040101010101" charset="-122"/>
                <a:cs typeface="华文楷体" panose="02010600040101010101" charset="-122"/>
                <a:sym typeface="+mn-ea"/>
              </a:rPr>
              <a:t>——</a:t>
            </a:r>
            <a:r>
              <a:rPr lang="zh-CN" altLang="en-US" sz="1800" dirty="0">
                <a:latin typeface="华文楷体" panose="02010600040101010101" charset="-122"/>
                <a:ea typeface="华文楷体" panose="02010600040101010101" charset="-122"/>
                <a:cs typeface="华文楷体" panose="02010600040101010101" charset="-122"/>
                <a:sym typeface="+mn-ea"/>
              </a:rPr>
              <a:t>除以上三种情况以外的实验类别，</a:t>
            </a:r>
            <a:r>
              <a:rPr lang="zh-CN" altLang="en-US" sz="1800" b="1" dirty="0">
                <a:solidFill>
                  <a:srgbClr val="FF0000"/>
                </a:solidFill>
                <a:latin typeface="华文楷体" panose="02010600040101010101" charset="-122"/>
                <a:ea typeface="华文楷体" panose="02010600040101010101" charset="-122"/>
                <a:cs typeface="华文楷体" panose="02010600040101010101" charset="-122"/>
                <a:sym typeface="+mn-ea"/>
              </a:rPr>
              <a:t>（管理软件将原４由科研改为其他，原６由其他改为科研，不包括</a:t>
            </a:r>
            <a:r>
              <a:rPr lang="en-US" altLang="zh-CN" sz="1800" b="1" dirty="0">
                <a:solidFill>
                  <a:srgbClr val="FF0000"/>
                </a:solidFill>
                <a:latin typeface="华文楷体" panose="02010600040101010101" charset="-122"/>
                <a:ea typeface="华文楷体" panose="02010600040101010101" charset="-122"/>
                <a:cs typeface="华文楷体" panose="02010600040101010101" charset="-122"/>
                <a:sym typeface="+mn-ea"/>
              </a:rPr>
              <a:t>A</a:t>
            </a:r>
            <a:r>
              <a:rPr lang="zh-CN" altLang="en-US" sz="1800" b="1" dirty="0">
                <a:solidFill>
                  <a:srgbClr val="FF0000"/>
                </a:solidFill>
                <a:latin typeface="华文楷体" panose="02010600040101010101" charset="-122"/>
                <a:ea typeface="华文楷体" panose="02010600040101010101" charset="-122"/>
                <a:cs typeface="华文楷体" panose="02010600040101010101" charset="-122"/>
                <a:sym typeface="+mn-ea"/>
              </a:rPr>
              <a:t>毕业论文、</a:t>
            </a:r>
            <a:r>
              <a:rPr lang="en-US" altLang="zh-CN" sz="1800" b="1" dirty="0">
                <a:solidFill>
                  <a:srgbClr val="FF0000"/>
                </a:solidFill>
                <a:latin typeface="华文楷体" panose="02010600040101010101" charset="-122"/>
                <a:ea typeface="华文楷体" panose="02010600040101010101" charset="-122"/>
                <a:cs typeface="华文楷体" panose="02010600040101010101" charset="-122"/>
                <a:sym typeface="+mn-ea"/>
              </a:rPr>
              <a:t>B</a:t>
            </a:r>
            <a:r>
              <a:rPr lang="zh-CN" altLang="en-US" sz="1800" b="1" dirty="0">
                <a:solidFill>
                  <a:srgbClr val="FF0000"/>
                </a:solidFill>
                <a:latin typeface="华文楷体" panose="02010600040101010101" charset="-122"/>
                <a:ea typeface="华文楷体" panose="02010600040101010101" charset="-122"/>
                <a:cs typeface="华文楷体" panose="02010600040101010101" charset="-122"/>
                <a:sym typeface="+mn-ea"/>
              </a:rPr>
              <a:t>毕业设计、</a:t>
            </a:r>
            <a:r>
              <a:rPr lang="en-US" altLang="zh-CN" sz="1800" b="1" dirty="0">
                <a:solidFill>
                  <a:srgbClr val="FF0000"/>
                </a:solidFill>
                <a:latin typeface="华文楷体" panose="02010600040101010101" charset="-122"/>
                <a:ea typeface="华文楷体" panose="02010600040101010101" charset="-122"/>
                <a:cs typeface="华文楷体" panose="02010600040101010101" charset="-122"/>
                <a:sym typeface="+mn-ea"/>
              </a:rPr>
              <a:t>C</a:t>
            </a:r>
            <a:r>
              <a:rPr lang="zh-CN" altLang="en-US" sz="1800" b="1" dirty="0">
                <a:solidFill>
                  <a:srgbClr val="FF0000"/>
                </a:solidFill>
                <a:latin typeface="华文楷体" panose="02010600040101010101" charset="-122"/>
                <a:ea typeface="华文楷体" panose="02010600040101010101" charset="-122"/>
                <a:cs typeface="华文楷体" panose="02010600040101010101" charset="-122"/>
                <a:sym typeface="+mn-ea"/>
              </a:rPr>
              <a:t>技术开发、</a:t>
            </a:r>
            <a:r>
              <a:rPr lang="en-US" altLang="zh-CN" sz="1800" b="1" dirty="0">
                <a:solidFill>
                  <a:srgbClr val="FF0000"/>
                </a:solidFill>
                <a:latin typeface="华文楷体" panose="02010600040101010101" charset="-122"/>
                <a:ea typeface="华文楷体" panose="02010600040101010101" charset="-122"/>
                <a:cs typeface="华文楷体" panose="02010600040101010101" charset="-122"/>
                <a:sym typeface="+mn-ea"/>
              </a:rPr>
              <a:t>D</a:t>
            </a:r>
            <a:r>
              <a:rPr lang="zh-CN" altLang="en-US" sz="1800" b="1" dirty="0">
                <a:solidFill>
                  <a:srgbClr val="FF0000"/>
                </a:solidFill>
                <a:latin typeface="华文楷体" panose="02010600040101010101" charset="-122"/>
                <a:ea typeface="华文楷体" panose="02010600040101010101" charset="-122"/>
                <a:cs typeface="华文楷体" panose="02010600040101010101" charset="-122"/>
                <a:sym typeface="+mn-ea"/>
              </a:rPr>
              <a:t>社会服务）。</a:t>
            </a:r>
            <a:endParaRPr lang="zh-CN" altLang="en-US" sz="1800" dirty="0">
              <a:latin typeface="华文楷体" panose="02010600040101010101" charset="-122"/>
              <a:ea typeface="华文楷体" panose="02010600040101010101" charset="-122"/>
              <a:cs typeface="华文楷体" panose="02010600040101010101" charset="-122"/>
            </a:endParaRPr>
          </a:p>
        </p:txBody>
      </p:sp>
      <p:sp>
        <p:nvSpPr>
          <p:cNvPr id="6146" name="Rectangle 3"/>
          <p:cNvSpPr/>
          <p:nvPr/>
        </p:nvSpPr>
        <p:spPr>
          <a:xfrm>
            <a:off x="0" y="0"/>
            <a:ext cx="9144000" cy="0"/>
          </a:xfrm>
          <a:prstGeom prst="rect">
            <a:avLst/>
          </a:prstGeom>
          <a:noFill/>
          <a:ln w="9525">
            <a:noFill/>
          </a:ln>
        </p:spPr>
        <p:txBody>
          <a:bodyPr wrap="none" anchor="ctr">
            <a:spAutoFit/>
          </a:bodyPr>
          <a:lstStyle/>
          <a:p>
            <a:endParaRPr lang="zh-CN" altLang="en-US" dirty="0">
              <a:latin typeface="Calibri" panose="020F0502020204030204" pitchFamily="34" charset="0"/>
              <a:ea typeface="宋体" panose="02010600030101010101" pitchFamily="2" charset="-122"/>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title"/>
          </p:nvPr>
        </p:nvSpPr>
        <p:spPr>
          <a:noFill/>
          <a:ln>
            <a:noFill/>
          </a:ln>
          <a:effectLst/>
          <a:sp3d prstMaterial="plastic"/>
        </p:spPr>
        <p:txBody>
          <a:bodyPr vert="horz" rtlCol="0" anchor="ctr">
            <a:normAutofit/>
            <a:scene3d>
              <a:camera prst="orthographicFront"/>
              <a:lightRig rig="soft" dir="tl">
                <a:rot lat="0" lon="0" rev="0"/>
              </a:lightRig>
            </a:scene3d>
            <a:sp3d contourW="8890">
              <a:contourClr>
                <a:schemeClr val="accent3">
                  <a:shade val="5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zh-CN" altLang="en-US"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t>基表四  教学实验项目表</a:t>
            </a:r>
            <a:r>
              <a:rPr kumimoji="0" lang="en-US" altLang="zh-CN"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t>(SJ4)</a:t>
            </a:r>
            <a:r>
              <a:rPr kumimoji="0" lang="zh-CN" altLang="en-US" sz="3200" b="1" i="0" u="none" strike="noStrike" kern="1200" cap="all" spc="50" normalizeH="0" baseline="0" noProof="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mj-lt"/>
                <a:ea typeface="+mj-ea"/>
                <a:cs typeface="+mj-cs"/>
              </a:rPr>
              <a:t/>
            </a:r>
            <a:br>
              <a:rPr kumimoji="0" lang="zh-CN" altLang="en-US" sz="3200" b="1" i="0" u="none" strike="noStrike" kern="1200" cap="all" spc="50" normalizeH="0" baseline="0" noProof="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mj-lt"/>
                <a:ea typeface="+mj-ea"/>
                <a:cs typeface="+mj-cs"/>
              </a:rPr>
            </a:br>
            <a:endParaRPr kumimoji="0" lang="zh-CN" altLang="en-US" sz="3200" b="1" i="0" u="none" strike="noStrike" kern="1200" cap="all" spc="50" normalizeH="0" baseline="0" noProof="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mj-lt"/>
              <a:ea typeface="+mj-ea"/>
              <a:cs typeface="+mj-cs"/>
            </a:endParaRPr>
          </a:p>
        </p:txBody>
      </p:sp>
      <p:sp>
        <p:nvSpPr>
          <p:cNvPr id="7169" name="Rectangle 2"/>
          <p:cNvSpPr>
            <a:spLocks noGrp="1"/>
          </p:cNvSpPr>
          <p:nvPr>
            <p:ph idx="1"/>
          </p:nvPr>
        </p:nvSpPr>
        <p:spPr>
          <a:xfrm>
            <a:off x="197485" y="1417320"/>
            <a:ext cx="8749030" cy="5033645"/>
          </a:xfrm>
        </p:spPr>
        <p:txBody>
          <a:bodyPr vert="horz" wrap="square" lIns="91440" tIns="45720" rIns="91440" bIns="45720" anchor="t"/>
          <a:lstStyle/>
          <a:p>
            <a:pPr eaLnBrk="1" hangingPunct="1">
              <a:lnSpc>
                <a:spcPct val="90000"/>
              </a:lnSpc>
              <a:buFont typeface="Wingdings" panose="05000000000000000000" charset="0"/>
              <a:buChar char="l"/>
            </a:pPr>
            <a:r>
              <a:rPr lang="en-US" altLang="zh-CN" sz="2000" b="1" dirty="0">
                <a:latin typeface="华文楷体" panose="02010600040101010101" charset="-122"/>
                <a:ea typeface="华文楷体" panose="02010600040101010101" charset="-122"/>
                <a:cs typeface="华文楷体" panose="02010600040101010101" charset="-122"/>
                <a:sym typeface="+mn-ea"/>
              </a:rPr>
              <a:t>5.实验类型</a:t>
            </a:r>
            <a:endParaRPr lang="zh-CN" altLang="en-US" sz="1800" dirty="0">
              <a:latin typeface="华文楷体" panose="02010600040101010101" charset="-122"/>
              <a:ea typeface="华文楷体" panose="02010600040101010101" charset="-122"/>
              <a:cs typeface="华文楷体" panose="02010600040101010101" charset="-122"/>
              <a:sym typeface="+mn-ea"/>
            </a:endParaRPr>
          </a:p>
          <a:p>
            <a:pPr marL="323850" indent="0" eaLnBrk="1" latinLnBrk="0" hangingPunct="1">
              <a:lnSpc>
                <a:spcPct val="90000"/>
              </a:lnSpc>
              <a:spcBef>
                <a:spcPts val="0"/>
              </a:spcBef>
              <a:buNone/>
            </a:pPr>
            <a:r>
              <a:rPr lang="zh-CN" altLang="en-US" sz="1800" dirty="0">
                <a:latin typeface="华文楷体" panose="02010600040101010101" charset="-122"/>
                <a:ea typeface="华文楷体" panose="02010600040101010101" charset="-122"/>
                <a:cs typeface="华文楷体" panose="02010600040101010101" charset="-122"/>
                <a:sym typeface="+mn-ea"/>
              </a:rPr>
              <a:t>按代码填写：</a:t>
            </a:r>
            <a:r>
              <a:rPr lang="en-US" altLang="zh-CN" sz="1800" dirty="0">
                <a:latin typeface="华文楷体" panose="02010600040101010101" charset="-122"/>
                <a:ea typeface="华文楷体" panose="02010600040101010101" charset="-122"/>
                <a:cs typeface="华文楷体" panose="02010600040101010101" charset="-122"/>
                <a:sym typeface="+mn-ea"/>
              </a:rPr>
              <a:t>1.</a:t>
            </a:r>
            <a:r>
              <a:rPr lang="zh-CN" altLang="en-US" sz="1800" dirty="0">
                <a:latin typeface="华文楷体" panose="02010600040101010101" charset="-122"/>
                <a:ea typeface="华文楷体" panose="02010600040101010101" charset="-122"/>
                <a:cs typeface="华文楷体" panose="02010600040101010101" charset="-122"/>
                <a:sym typeface="+mn-ea"/>
              </a:rPr>
              <a:t>演示性（</a:t>
            </a:r>
            <a:r>
              <a:rPr lang="zh-CN" altLang="en-US" sz="1800" b="1" dirty="0">
                <a:solidFill>
                  <a:srgbClr val="FF0000"/>
                </a:solidFill>
                <a:latin typeface="华文楷体" panose="02010600040101010101" charset="-122"/>
                <a:ea typeface="华文楷体" panose="02010600040101010101" charset="-122"/>
                <a:cs typeface="华文楷体" panose="02010600040101010101" charset="-122"/>
                <a:sym typeface="+mn-ea"/>
              </a:rPr>
              <a:t>原体系理解不同，现包括</a:t>
            </a:r>
            <a:r>
              <a:rPr lang="zh-CN" altLang="en-US" sz="1800" dirty="0">
                <a:latin typeface="华文楷体" panose="02010600040101010101" charset="-122"/>
                <a:ea typeface="华文楷体" panose="02010600040101010101" charset="-122"/>
                <a:cs typeface="华文楷体" panose="02010600040101010101" charset="-122"/>
                <a:sym typeface="+mn-ea"/>
              </a:rPr>
              <a:t>）；</a:t>
            </a:r>
            <a:r>
              <a:rPr lang="en-US" altLang="zh-CN" sz="1800" dirty="0">
                <a:latin typeface="华文楷体" panose="02010600040101010101" charset="-122"/>
                <a:ea typeface="华文楷体" panose="02010600040101010101" charset="-122"/>
                <a:cs typeface="华文楷体" panose="02010600040101010101" charset="-122"/>
                <a:sym typeface="+mn-ea"/>
              </a:rPr>
              <a:t>2.</a:t>
            </a:r>
            <a:r>
              <a:rPr lang="zh-CN" altLang="en-US" sz="1800" dirty="0">
                <a:latin typeface="华文楷体" panose="02010600040101010101" charset="-122"/>
                <a:ea typeface="华文楷体" panose="02010600040101010101" charset="-122"/>
                <a:cs typeface="华文楷体" panose="02010600040101010101" charset="-122"/>
                <a:sym typeface="+mn-ea"/>
              </a:rPr>
              <a:t>验证性；</a:t>
            </a:r>
            <a:r>
              <a:rPr lang="en-US" altLang="zh-CN" sz="1800" dirty="0">
                <a:latin typeface="华文楷体" panose="02010600040101010101" charset="-122"/>
                <a:ea typeface="华文楷体" panose="02010600040101010101" charset="-122"/>
                <a:cs typeface="华文楷体" panose="02010600040101010101" charset="-122"/>
                <a:sym typeface="+mn-ea"/>
              </a:rPr>
              <a:t>3.</a:t>
            </a:r>
            <a:r>
              <a:rPr lang="zh-CN" altLang="en-US" sz="1800" dirty="0">
                <a:latin typeface="华文楷体" panose="02010600040101010101" charset="-122"/>
                <a:ea typeface="华文楷体" panose="02010600040101010101" charset="-122"/>
                <a:cs typeface="华文楷体" panose="02010600040101010101" charset="-122"/>
                <a:sym typeface="+mn-ea"/>
              </a:rPr>
              <a:t>综合性；</a:t>
            </a:r>
            <a:r>
              <a:rPr lang="en-US" altLang="zh-CN" sz="1800" dirty="0">
                <a:latin typeface="华文楷体" panose="02010600040101010101" charset="-122"/>
                <a:ea typeface="华文楷体" panose="02010600040101010101" charset="-122"/>
                <a:cs typeface="华文楷体" panose="02010600040101010101" charset="-122"/>
                <a:sym typeface="+mn-ea"/>
              </a:rPr>
              <a:t>4.</a:t>
            </a:r>
            <a:r>
              <a:rPr lang="zh-CN" altLang="en-US" sz="1800" dirty="0">
                <a:latin typeface="华文楷体" panose="02010600040101010101" charset="-122"/>
                <a:ea typeface="华文楷体" panose="02010600040101010101" charset="-122"/>
                <a:cs typeface="华文楷体" panose="02010600040101010101" charset="-122"/>
                <a:sym typeface="+mn-ea"/>
              </a:rPr>
              <a:t>设计研究；</a:t>
            </a:r>
            <a:r>
              <a:rPr lang="en-US" altLang="zh-CN" sz="1800" dirty="0">
                <a:latin typeface="华文楷体" panose="02010600040101010101" charset="-122"/>
                <a:ea typeface="华文楷体" panose="02010600040101010101" charset="-122"/>
                <a:cs typeface="华文楷体" panose="02010600040101010101" charset="-122"/>
                <a:sym typeface="+mn-ea"/>
              </a:rPr>
              <a:t>5.</a:t>
            </a:r>
            <a:r>
              <a:rPr lang="zh-CN" altLang="en-US" sz="1800" dirty="0">
                <a:latin typeface="华文楷体" panose="02010600040101010101" charset="-122"/>
                <a:ea typeface="华文楷体" panose="02010600040101010101" charset="-122"/>
                <a:cs typeface="华文楷体" panose="02010600040101010101" charset="-122"/>
                <a:sym typeface="+mn-ea"/>
              </a:rPr>
              <a:t>其它。若为网络实验教学项目，取值后再加“＊”，例如：某实验为验证性网络实验，取值应为“</a:t>
            </a:r>
            <a:r>
              <a:rPr lang="en-US" altLang="zh-CN" sz="1800" dirty="0">
                <a:latin typeface="华文楷体" panose="02010600040101010101" charset="-122"/>
                <a:ea typeface="华文楷体" panose="02010600040101010101" charset="-122"/>
                <a:cs typeface="华文楷体" panose="02010600040101010101" charset="-122"/>
                <a:sym typeface="+mn-ea"/>
              </a:rPr>
              <a:t>2</a:t>
            </a:r>
            <a:r>
              <a:rPr lang="en-US" altLang="en-US" sz="1800" dirty="0">
                <a:latin typeface="华文楷体" panose="02010600040101010101" charset="-122"/>
                <a:ea typeface="华文楷体" panose="02010600040101010101" charset="-122"/>
                <a:cs typeface="华文楷体" panose="02010600040101010101" charset="-122"/>
                <a:sym typeface="+mn-ea"/>
              </a:rPr>
              <a:t>＊</a:t>
            </a:r>
            <a:r>
              <a:rPr lang="en-US" altLang="zh-CN" sz="1800" dirty="0">
                <a:latin typeface="华文楷体" panose="02010600040101010101" charset="-122"/>
                <a:ea typeface="华文楷体" panose="02010600040101010101" charset="-122"/>
                <a:cs typeface="华文楷体" panose="02010600040101010101" charset="-122"/>
                <a:sym typeface="+mn-ea"/>
              </a:rPr>
              <a:t>”</a:t>
            </a:r>
            <a:r>
              <a:rPr lang="zh-CN" altLang="en-US" sz="1800" dirty="0">
                <a:latin typeface="华文楷体" panose="02010600040101010101" charset="-122"/>
                <a:ea typeface="华文楷体" panose="02010600040101010101" charset="-122"/>
                <a:cs typeface="华文楷体" panose="02010600040101010101" charset="-122"/>
                <a:sym typeface="+mn-ea"/>
              </a:rPr>
              <a:t>。（网络实验教学是指通过网络平台完成的实验项目，单机方式不归此类）</a:t>
            </a:r>
            <a:r>
              <a:rPr lang="en-US" altLang="zh-CN" sz="1800" b="1" dirty="0">
                <a:solidFill>
                  <a:srgbClr val="FF0000"/>
                </a:solidFill>
                <a:latin typeface="华文楷体" panose="02010600040101010101" charset="-122"/>
                <a:ea typeface="华文楷体" panose="02010600040101010101" charset="-122"/>
                <a:cs typeface="华文楷体" panose="02010600040101010101" charset="-122"/>
                <a:sym typeface="+mn-ea"/>
              </a:rPr>
              <a:t>(</a:t>
            </a:r>
            <a:r>
              <a:rPr lang="zh-CN" altLang="en-US" sz="1800" b="1" dirty="0">
                <a:solidFill>
                  <a:srgbClr val="FF0000"/>
                </a:solidFill>
                <a:latin typeface="华文楷体" panose="02010600040101010101" charset="-122"/>
                <a:ea typeface="华文楷体" panose="02010600040101010101" charset="-122"/>
                <a:cs typeface="华文楷体" panose="02010600040101010101" charset="-122"/>
                <a:sym typeface="+mn-ea"/>
              </a:rPr>
              <a:t>管理软件将</a:t>
            </a:r>
            <a:r>
              <a:rPr lang="en-US" altLang="zh-CN" sz="1800" b="1" dirty="0">
                <a:solidFill>
                  <a:srgbClr val="FF0000"/>
                </a:solidFill>
                <a:latin typeface="华文楷体" panose="02010600040101010101" charset="-122"/>
                <a:ea typeface="华文楷体" panose="02010600040101010101" charset="-122"/>
                <a:cs typeface="华文楷体" panose="02010600040101010101" charset="-122"/>
                <a:sym typeface="+mn-ea"/>
              </a:rPr>
              <a:t>0→</a:t>
            </a:r>
            <a:r>
              <a:rPr lang="zh-CN" altLang="en-US" sz="1800" b="1" dirty="0">
                <a:solidFill>
                  <a:srgbClr val="FF0000"/>
                </a:solidFill>
                <a:latin typeface="华文楷体" panose="02010600040101010101" charset="-122"/>
                <a:ea typeface="华文楷体" panose="02010600040101010101" charset="-122"/>
                <a:cs typeface="华文楷体" panose="02010600040101010101" charset="-122"/>
                <a:sym typeface="+mn-ea"/>
              </a:rPr>
              <a:t>１，１</a:t>
            </a:r>
            <a:r>
              <a:rPr lang="en-US" altLang="zh-CN" sz="1800" b="1" dirty="0">
                <a:solidFill>
                  <a:srgbClr val="FF0000"/>
                </a:solidFill>
                <a:latin typeface="华文楷体" panose="02010600040101010101" charset="-122"/>
                <a:ea typeface="华文楷体" panose="02010600040101010101" charset="-122"/>
                <a:cs typeface="华文楷体" panose="02010600040101010101" charset="-122"/>
                <a:sym typeface="+mn-ea"/>
              </a:rPr>
              <a:t>→</a:t>
            </a:r>
            <a:r>
              <a:rPr lang="zh-CN" altLang="en-US" sz="1800" b="1" dirty="0">
                <a:solidFill>
                  <a:srgbClr val="FF0000"/>
                </a:solidFill>
                <a:latin typeface="华文楷体" panose="02010600040101010101" charset="-122"/>
                <a:ea typeface="华文楷体" panose="02010600040101010101" charset="-122"/>
                <a:cs typeface="华文楷体" panose="02010600040101010101" charset="-122"/>
                <a:sym typeface="+mn-ea"/>
              </a:rPr>
              <a:t>２，２</a:t>
            </a:r>
            <a:r>
              <a:rPr lang="en-US" altLang="zh-CN" sz="1800" b="1" dirty="0">
                <a:solidFill>
                  <a:srgbClr val="FF0000"/>
                </a:solidFill>
                <a:latin typeface="华文楷体" panose="02010600040101010101" charset="-122"/>
                <a:ea typeface="华文楷体" panose="02010600040101010101" charset="-122"/>
                <a:cs typeface="华文楷体" panose="02010600040101010101" charset="-122"/>
                <a:sym typeface="+mn-ea"/>
              </a:rPr>
              <a:t>→</a:t>
            </a:r>
            <a:r>
              <a:rPr lang="zh-CN" altLang="en-US" sz="1800" b="1" dirty="0">
                <a:solidFill>
                  <a:srgbClr val="FF0000"/>
                </a:solidFill>
                <a:latin typeface="华文楷体" panose="02010600040101010101" charset="-122"/>
                <a:ea typeface="华文楷体" panose="02010600040101010101" charset="-122"/>
                <a:cs typeface="华文楷体" panose="02010600040101010101" charset="-122"/>
                <a:sym typeface="+mn-ea"/>
              </a:rPr>
              <a:t>３，３</a:t>
            </a:r>
            <a:r>
              <a:rPr lang="en-US" altLang="zh-CN" sz="1800" b="1" dirty="0">
                <a:solidFill>
                  <a:srgbClr val="FF0000"/>
                </a:solidFill>
                <a:latin typeface="华文楷体" panose="02010600040101010101" charset="-122"/>
                <a:ea typeface="华文楷体" panose="02010600040101010101" charset="-122"/>
                <a:cs typeface="华文楷体" panose="02010600040101010101" charset="-122"/>
                <a:sym typeface="+mn-ea"/>
              </a:rPr>
              <a:t>→</a:t>
            </a:r>
            <a:r>
              <a:rPr lang="zh-CN" altLang="en-US" sz="1800" b="1" dirty="0">
                <a:solidFill>
                  <a:srgbClr val="FF0000"/>
                </a:solidFill>
                <a:latin typeface="华文楷体" panose="02010600040101010101" charset="-122"/>
                <a:ea typeface="华文楷体" panose="02010600040101010101" charset="-122"/>
                <a:cs typeface="华文楷体" panose="02010600040101010101" charset="-122"/>
                <a:sym typeface="+mn-ea"/>
              </a:rPr>
              <a:t>４，大于３转为５）。</a:t>
            </a:r>
            <a:endParaRPr lang="en-US" altLang="zh-CN" sz="1800" dirty="0">
              <a:solidFill>
                <a:srgbClr val="FF0000"/>
              </a:solidFill>
              <a:latin typeface="华文楷体" panose="02010600040101010101" charset="-122"/>
              <a:ea typeface="华文楷体" panose="02010600040101010101" charset="-122"/>
              <a:cs typeface="华文楷体" panose="02010600040101010101" charset="-122"/>
            </a:endParaRPr>
          </a:p>
          <a:p>
            <a:pPr eaLnBrk="1" hangingPunct="1">
              <a:lnSpc>
                <a:spcPct val="90000"/>
              </a:lnSpc>
              <a:buFont typeface="Wingdings" panose="05000000000000000000" charset="0"/>
              <a:buChar char="l"/>
            </a:pPr>
            <a:r>
              <a:rPr lang="en-US" altLang="zh-CN" sz="2000" b="1" dirty="0">
                <a:latin typeface="华文楷体" panose="02010600040101010101" charset="-122"/>
                <a:ea typeface="华文楷体" panose="02010600040101010101" charset="-122"/>
                <a:cs typeface="华文楷体" panose="02010600040101010101" charset="-122"/>
                <a:sym typeface="+mn-ea"/>
              </a:rPr>
              <a:t>6.实验所属学科</a:t>
            </a:r>
            <a:endParaRPr lang="en-US" altLang="zh-CN" sz="1800" b="1" dirty="0">
              <a:latin typeface="华文楷体" panose="02010600040101010101" charset="-122"/>
              <a:ea typeface="华文楷体" panose="02010600040101010101" charset="-122"/>
              <a:cs typeface="华文楷体" panose="02010600040101010101" charset="-122"/>
              <a:sym typeface="+mn-ea"/>
            </a:endParaRPr>
          </a:p>
          <a:p>
            <a:pPr marL="323850" indent="0" eaLnBrk="1" latinLnBrk="0" hangingPunct="1">
              <a:lnSpc>
                <a:spcPct val="90000"/>
              </a:lnSpc>
              <a:spcBef>
                <a:spcPts val="0"/>
              </a:spcBef>
              <a:buNone/>
            </a:pPr>
            <a:r>
              <a:rPr lang="zh-CN" altLang="en-US" sz="1800" dirty="0">
                <a:latin typeface="华文楷体" panose="02010600040101010101" charset="-122"/>
                <a:ea typeface="华文楷体" panose="02010600040101010101" charset="-122"/>
                <a:cs typeface="华文楷体" panose="02010600040101010101" charset="-122"/>
                <a:sym typeface="+mn-ea"/>
              </a:rPr>
              <a:t>按照最新版的</a:t>
            </a:r>
            <a:r>
              <a:rPr lang="en-US" altLang="zh-CN" sz="1800" dirty="0">
                <a:latin typeface="华文楷体" panose="02010600040101010101" charset="-122"/>
                <a:ea typeface="华文楷体" panose="02010600040101010101" charset="-122"/>
                <a:cs typeface="华文楷体" panose="02010600040101010101" charset="-122"/>
                <a:sym typeface="+mn-ea"/>
              </a:rPr>
              <a:t>《</a:t>
            </a:r>
            <a:r>
              <a:rPr lang="zh-CN" altLang="en-US" sz="1800" dirty="0">
                <a:latin typeface="华文楷体" panose="02010600040101010101" charset="-122"/>
                <a:ea typeface="华文楷体" panose="02010600040101010101" charset="-122"/>
                <a:cs typeface="华文楷体" panose="02010600040101010101" charset="-122"/>
                <a:sym typeface="+mn-ea"/>
              </a:rPr>
              <a:t>中国普通高等学校本科专</a:t>
            </a:r>
            <a:r>
              <a:rPr lang="en-US" altLang="zh-CN" sz="1800" dirty="0">
                <a:latin typeface="华文楷体" panose="02010600040101010101" charset="-122"/>
                <a:ea typeface="华文楷体" panose="02010600040101010101" charset="-122"/>
                <a:cs typeface="华文楷体" panose="02010600040101010101" charset="-122"/>
                <a:sym typeface="+mn-ea"/>
              </a:rPr>
              <a:t>→</a:t>
            </a:r>
            <a:r>
              <a:rPr lang="zh-CN" altLang="en-US" sz="1800" dirty="0">
                <a:latin typeface="华文楷体" panose="02010600040101010101" charset="-122"/>
                <a:ea typeface="华文楷体" panose="02010600040101010101" charset="-122"/>
                <a:cs typeface="华文楷体" panose="02010600040101010101" charset="-122"/>
                <a:sym typeface="+mn-ea"/>
              </a:rPr>
              <a:t>业设置大全</a:t>
            </a:r>
            <a:r>
              <a:rPr lang="en-US" altLang="zh-CN" sz="1800" dirty="0">
                <a:latin typeface="华文楷体" panose="02010600040101010101" charset="-122"/>
                <a:ea typeface="华文楷体" panose="02010600040101010101" charset="-122"/>
                <a:cs typeface="华文楷体" panose="02010600040101010101" charset="-122"/>
                <a:sym typeface="+mn-ea"/>
              </a:rPr>
              <a:t>》</a:t>
            </a:r>
            <a:r>
              <a:rPr lang="zh-CN" altLang="en-US" sz="1800" dirty="0">
                <a:latin typeface="华文楷体" panose="02010600040101010101" charset="-122"/>
                <a:ea typeface="华文楷体" panose="02010600040101010101" charset="-122"/>
                <a:cs typeface="华文楷体" panose="02010600040101010101" charset="-122"/>
                <a:sym typeface="+mn-ea"/>
              </a:rPr>
              <a:t>填写二级类代码</a:t>
            </a:r>
            <a:r>
              <a:rPr lang="en-US" altLang="zh-CN" sz="1800" dirty="0">
                <a:latin typeface="华文楷体" panose="02010600040101010101" charset="-122"/>
                <a:ea typeface="华文楷体" panose="02010600040101010101" charset="-122"/>
                <a:cs typeface="华文楷体" panose="02010600040101010101" charset="-122"/>
                <a:sym typeface="+mn-ea"/>
              </a:rPr>
              <a:t>(</a:t>
            </a:r>
            <a:r>
              <a:rPr lang="zh-CN" altLang="en-US" sz="1800" dirty="0">
                <a:latin typeface="华文楷体" panose="02010600040101010101" charset="-122"/>
                <a:ea typeface="华文楷体" panose="02010600040101010101" charset="-122"/>
                <a:cs typeface="华文楷体" panose="02010600040101010101" charset="-122"/>
                <a:sym typeface="+mn-ea"/>
              </a:rPr>
              <a:t>前四位</a:t>
            </a:r>
            <a:r>
              <a:rPr lang="en-US" altLang="zh-CN" sz="1800" dirty="0">
                <a:latin typeface="华文楷体" panose="02010600040101010101" charset="-122"/>
                <a:ea typeface="华文楷体" panose="02010600040101010101" charset="-122"/>
                <a:cs typeface="华文楷体" panose="02010600040101010101" charset="-122"/>
                <a:sym typeface="+mn-ea"/>
              </a:rPr>
              <a:t>)</a:t>
            </a:r>
            <a:r>
              <a:rPr lang="zh-CN" altLang="en-US" sz="1800" dirty="0">
                <a:latin typeface="华文楷体" panose="02010600040101010101" charset="-122"/>
                <a:ea typeface="华文楷体" panose="02010600040101010101" charset="-122"/>
                <a:cs typeface="华文楷体" panose="02010600040101010101" charset="-122"/>
                <a:sym typeface="+mn-ea"/>
              </a:rPr>
              <a:t>。</a:t>
            </a:r>
            <a:endParaRPr lang="zh-CN" altLang="en-US" sz="1800" dirty="0">
              <a:latin typeface="华文楷体" panose="02010600040101010101" charset="-122"/>
              <a:ea typeface="华文楷体" panose="02010600040101010101" charset="-122"/>
              <a:cs typeface="华文楷体" panose="02010600040101010101" charset="-122"/>
            </a:endParaRPr>
          </a:p>
          <a:p>
            <a:pPr eaLnBrk="1" hangingPunct="1">
              <a:lnSpc>
                <a:spcPct val="90000"/>
              </a:lnSpc>
              <a:buFont typeface="Wingdings" panose="05000000000000000000" charset="0"/>
              <a:buChar char="l"/>
            </a:pPr>
            <a:r>
              <a:rPr lang="en-US" altLang="zh-CN" sz="2000" b="1" dirty="0">
                <a:latin typeface="华文楷体" panose="02010600040101010101" charset="-122"/>
                <a:ea typeface="华文楷体" panose="02010600040101010101" charset="-122"/>
                <a:cs typeface="华文楷体" panose="02010600040101010101" charset="-122"/>
                <a:sym typeface="+mn-ea"/>
              </a:rPr>
              <a:t>7.</a:t>
            </a:r>
            <a:r>
              <a:rPr lang="zh-CN" altLang="en-US" sz="2000" b="1" dirty="0">
                <a:latin typeface="华文楷体" panose="02010600040101010101" charset="-122"/>
                <a:ea typeface="华文楷体" panose="02010600040101010101" charset="-122"/>
                <a:cs typeface="华文楷体" panose="02010600040101010101" charset="-122"/>
                <a:sym typeface="+mn-ea"/>
              </a:rPr>
              <a:t>实验要求</a:t>
            </a:r>
            <a:endParaRPr lang="zh-CN" altLang="en-US" sz="1800" b="1" dirty="0">
              <a:latin typeface="华文楷体" panose="02010600040101010101" charset="-122"/>
              <a:ea typeface="华文楷体" panose="02010600040101010101" charset="-122"/>
              <a:cs typeface="华文楷体" panose="02010600040101010101" charset="-122"/>
              <a:sym typeface="+mn-ea"/>
            </a:endParaRPr>
          </a:p>
          <a:p>
            <a:pPr marL="323850" indent="0" eaLnBrk="1" latinLnBrk="0" hangingPunct="1">
              <a:lnSpc>
                <a:spcPct val="90000"/>
              </a:lnSpc>
              <a:spcBef>
                <a:spcPts val="0"/>
              </a:spcBef>
              <a:buNone/>
            </a:pPr>
            <a:r>
              <a:rPr lang="zh-CN" altLang="en-US" sz="1800" dirty="0">
                <a:latin typeface="华文楷体" panose="02010600040101010101" charset="-122"/>
                <a:ea typeface="华文楷体" panose="02010600040101010101" charset="-122"/>
                <a:cs typeface="华文楷体" panose="02010600040101010101" charset="-122"/>
                <a:sym typeface="+mn-ea"/>
              </a:rPr>
              <a:t>按代码填写：</a:t>
            </a:r>
            <a:r>
              <a:rPr lang="en-US" altLang="zh-CN" sz="1800" dirty="0">
                <a:latin typeface="华文楷体" panose="02010600040101010101" charset="-122"/>
                <a:ea typeface="华文楷体" panose="02010600040101010101" charset="-122"/>
                <a:cs typeface="华文楷体" panose="02010600040101010101" charset="-122"/>
                <a:sym typeface="+mn-ea"/>
              </a:rPr>
              <a:t>1.</a:t>
            </a:r>
            <a:r>
              <a:rPr lang="zh-CN" altLang="en-US" sz="1800" dirty="0">
                <a:latin typeface="华文楷体" panose="02010600040101010101" charset="-122"/>
                <a:ea typeface="华文楷体" panose="02010600040101010101" charset="-122"/>
                <a:cs typeface="华文楷体" panose="02010600040101010101" charset="-122"/>
                <a:sym typeface="+mn-ea"/>
              </a:rPr>
              <a:t>必修；</a:t>
            </a:r>
            <a:r>
              <a:rPr lang="en-US" altLang="zh-CN" sz="1800" dirty="0">
                <a:latin typeface="华文楷体" panose="02010600040101010101" charset="-122"/>
                <a:ea typeface="华文楷体" panose="02010600040101010101" charset="-122"/>
                <a:cs typeface="华文楷体" panose="02010600040101010101" charset="-122"/>
                <a:sym typeface="+mn-ea"/>
              </a:rPr>
              <a:t>2.</a:t>
            </a:r>
            <a:r>
              <a:rPr lang="zh-CN" altLang="en-US" sz="1800" dirty="0">
                <a:latin typeface="华文楷体" panose="02010600040101010101" charset="-122"/>
                <a:ea typeface="华文楷体" panose="02010600040101010101" charset="-122"/>
                <a:cs typeface="华文楷体" panose="02010600040101010101" charset="-122"/>
                <a:sym typeface="+mn-ea"/>
              </a:rPr>
              <a:t>选修；</a:t>
            </a:r>
            <a:r>
              <a:rPr lang="en-US" altLang="zh-CN" sz="1800" dirty="0">
                <a:latin typeface="华文楷体" panose="02010600040101010101" charset="-122"/>
                <a:ea typeface="华文楷体" panose="02010600040101010101" charset="-122"/>
                <a:cs typeface="华文楷体" panose="02010600040101010101" charset="-122"/>
                <a:sym typeface="+mn-ea"/>
              </a:rPr>
              <a:t>3.</a:t>
            </a:r>
            <a:r>
              <a:rPr lang="zh-CN" altLang="en-US" sz="1800" dirty="0">
                <a:latin typeface="华文楷体" panose="02010600040101010101" charset="-122"/>
                <a:ea typeface="华文楷体" panose="02010600040101010101" charset="-122"/>
                <a:cs typeface="华文楷体" panose="02010600040101010101" charset="-122"/>
                <a:sym typeface="+mn-ea"/>
              </a:rPr>
              <a:t>其它。</a:t>
            </a: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dirty="0">
                <a:latin typeface="华文楷体" panose="02010600040101010101" charset="-122"/>
                <a:ea typeface="华文楷体" panose="02010600040101010101" charset="-122"/>
                <a:cs typeface="华文楷体" panose="02010600040101010101" charset="-122"/>
                <a:sym typeface="+mn-ea"/>
              </a:rPr>
              <a:t>8.</a:t>
            </a:r>
            <a:r>
              <a:rPr lang="zh-CN" altLang="en-US" sz="2000" b="1" dirty="0">
                <a:latin typeface="华文楷体" panose="02010600040101010101" charset="-122"/>
                <a:ea typeface="华文楷体" panose="02010600040101010101" charset="-122"/>
                <a:cs typeface="华文楷体" panose="02010600040101010101" charset="-122"/>
                <a:sym typeface="+mn-ea"/>
              </a:rPr>
              <a:t>实验者类别</a:t>
            </a:r>
            <a:endParaRPr lang="zh-CN" altLang="en-US" sz="1800" dirty="0">
              <a:latin typeface="华文楷体" panose="02010600040101010101" charset="-122"/>
              <a:ea typeface="华文楷体" panose="02010600040101010101" charset="-122"/>
              <a:cs typeface="华文楷体" panose="02010600040101010101" charset="-122"/>
              <a:sym typeface="+mn-ea"/>
            </a:endParaRPr>
          </a:p>
          <a:p>
            <a:pPr marL="323850"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dirty="0">
                <a:latin typeface="华文楷体" panose="02010600040101010101" charset="-122"/>
                <a:ea typeface="华文楷体" panose="02010600040101010101" charset="-122"/>
                <a:cs typeface="华文楷体" panose="02010600040101010101" charset="-122"/>
                <a:sym typeface="+mn-ea"/>
              </a:rPr>
              <a:t>指参加本实验项目的人员类别。按代码填写：</a:t>
            </a:r>
            <a:r>
              <a:rPr lang="en-US" altLang="zh-CN" sz="1800" dirty="0">
                <a:latin typeface="华文楷体" panose="02010600040101010101" charset="-122"/>
                <a:ea typeface="华文楷体" panose="02010600040101010101" charset="-122"/>
                <a:cs typeface="华文楷体" panose="02010600040101010101" charset="-122"/>
                <a:sym typeface="+mn-ea"/>
              </a:rPr>
              <a:t>1.</a:t>
            </a:r>
            <a:r>
              <a:rPr lang="zh-CN" altLang="en-US" sz="1800" dirty="0">
                <a:latin typeface="华文楷体" panose="02010600040101010101" charset="-122"/>
                <a:ea typeface="华文楷体" panose="02010600040101010101" charset="-122"/>
                <a:cs typeface="华文楷体" panose="02010600040101010101" charset="-122"/>
                <a:sym typeface="+mn-ea"/>
              </a:rPr>
              <a:t>博士生；</a:t>
            </a:r>
            <a:r>
              <a:rPr lang="en-US" altLang="zh-CN" sz="1800" dirty="0">
                <a:latin typeface="华文楷体" panose="02010600040101010101" charset="-122"/>
                <a:ea typeface="华文楷体" panose="02010600040101010101" charset="-122"/>
                <a:cs typeface="华文楷体" panose="02010600040101010101" charset="-122"/>
                <a:sym typeface="+mn-ea"/>
              </a:rPr>
              <a:t>2.</a:t>
            </a:r>
            <a:r>
              <a:rPr lang="zh-CN" altLang="en-US" sz="1800" dirty="0">
                <a:latin typeface="华文楷体" panose="02010600040101010101" charset="-122"/>
                <a:ea typeface="华文楷体" panose="02010600040101010101" charset="-122"/>
                <a:cs typeface="华文楷体" panose="02010600040101010101" charset="-122"/>
                <a:sym typeface="+mn-ea"/>
              </a:rPr>
              <a:t>硕士生；</a:t>
            </a:r>
            <a:r>
              <a:rPr lang="en-US" altLang="zh-CN" sz="1800" dirty="0">
                <a:latin typeface="华文楷体" panose="02010600040101010101" charset="-122"/>
                <a:ea typeface="华文楷体" panose="02010600040101010101" charset="-122"/>
                <a:cs typeface="华文楷体" panose="02010600040101010101" charset="-122"/>
                <a:sym typeface="+mn-ea"/>
              </a:rPr>
              <a:t>3.</a:t>
            </a:r>
            <a:r>
              <a:rPr lang="zh-CN" altLang="en-US" sz="1800" dirty="0">
                <a:latin typeface="华文楷体" panose="02010600040101010101" charset="-122"/>
                <a:ea typeface="华文楷体" panose="02010600040101010101" charset="-122"/>
                <a:cs typeface="华文楷体" panose="02010600040101010101" charset="-122"/>
                <a:sym typeface="+mn-ea"/>
              </a:rPr>
              <a:t>本科生；</a:t>
            </a:r>
            <a:r>
              <a:rPr lang="en-US" altLang="zh-CN" sz="1800" dirty="0">
                <a:latin typeface="华文楷体" panose="02010600040101010101" charset="-122"/>
                <a:ea typeface="华文楷体" panose="02010600040101010101" charset="-122"/>
                <a:cs typeface="华文楷体" panose="02010600040101010101" charset="-122"/>
                <a:sym typeface="+mn-ea"/>
              </a:rPr>
              <a:t>4.</a:t>
            </a:r>
            <a:r>
              <a:rPr lang="zh-CN" altLang="en-US" sz="1800" dirty="0">
                <a:latin typeface="华文楷体" panose="02010600040101010101" charset="-122"/>
                <a:ea typeface="华文楷体" panose="02010600040101010101" charset="-122"/>
                <a:cs typeface="华文楷体" panose="02010600040101010101" charset="-122"/>
                <a:sym typeface="+mn-ea"/>
              </a:rPr>
              <a:t>专科生；</a:t>
            </a:r>
            <a:r>
              <a:rPr lang="en-US" altLang="zh-CN" sz="1800" dirty="0">
                <a:latin typeface="华文楷体" panose="02010600040101010101" charset="-122"/>
                <a:ea typeface="华文楷体" panose="02010600040101010101" charset="-122"/>
                <a:cs typeface="华文楷体" panose="02010600040101010101" charset="-122"/>
                <a:sym typeface="+mn-ea"/>
              </a:rPr>
              <a:t>5.</a:t>
            </a:r>
            <a:r>
              <a:rPr lang="zh-CN" altLang="en-US" sz="1800" dirty="0">
                <a:latin typeface="华文楷体" panose="02010600040101010101" charset="-122"/>
                <a:ea typeface="华文楷体" panose="02010600040101010101" charset="-122"/>
                <a:cs typeface="华文楷体" panose="02010600040101010101" charset="-122"/>
                <a:sym typeface="+mn-ea"/>
              </a:rPr>
              <a:t>其他</a:t>
            </a:r>
            <a:r>
              <a:rPr lang="zh-CN" altLang="en-US" sz="1800" b="1" dirty="0">
                <a:solidFill>
                  <a:srgbClr val="FF0000"/>
                </a:solidFill>
                <a:latin typeface="华文楷体" panose="02010600040101010101" charset="-122"/>
                <a:ea typeface="华文楷体" panose="02010600040101010101" charset="-122"/>
                <a:cs typeface="华文楷体" panose="02010600040101010101" charset="-122"/>
                <a:sym typeface="+mn-ea"/>
              </a:rPr>
              <a:t>（管理软件将原５教师</a:t>
            </a:r>
            <a:r>
              <a:rPr lang="en-US" altLang="zh-CN" sz="1800" b="1" dirty="0">
                <a:solidFill>
                  <a:srgbClr val="FF0000"/>
                </a:solidFill>
                <a:latin typeface="华文楷体" panose="02010600040101010101" charset="-122"/>
                <a:ea typeface="华文楷体" panose="02010600040101010101" charset="-122"/>
                <a:cs typeface="华文楷体" panose="02010600040101010101" charset="-122"/>
                <a:sym typeface="+mn-ea"/>
              </a:rPr>
              <a:t>→</a:t>
            </a:r>
            <a:r>
              <a:rPr lang="zh-CN" altLang="en-US" sz="1800" b="1" dirty="0">
                <a:solidFill>
                  <a:srgbClr val="FF0000"/>
                </a:solidFill>
                <a:latin typeface="华文楷体" panose="02010600040101010101" charset="-122"/>
                <a:ea typeface="华文楷体" panose="02010600040101010101" charset="-122"/>
                <a:cs typeface="华文楷体" panose="02010600040101010101" charset="-122"/>
                <a:sym typeface="+mn-ea"/>
              </a:rPr>
              <a:t>８其他，原８其他</a:t>
            </a:r>
            <a:r>
              <a:rPr lang="en-US" altLang="zh-CN" sz="1800" b="1" dirty="0">
                <a:solidFill>
                  <a:srgbClr val="FF0000"/>
                </a:solidFill>
                <a:latin typeface="华文楷体" panose="02010600040101010101" charset="-122"/>
                <a:ea typeface="华文楷体" panose="02010600040101010101" charset="-122"/>
                <a:cs typeface="华文楷体" panose="02010600040101010101" charset="-122"/>
                <a:sym typeface="+mn-ea"/>
              </a:rPr>
              <a:t>→</a:t>
            </a:r>
            <a:r>
              <a:rPr lang="zh-CN" altLang="en-US" sz="1800" b="1" dirty="0">
                <a:solidFill>
                  <a:srgbClr val="FF0000"/>
                </a:solidFill>
                <a:latin typeface="华文楷体" panose="02010600040101010101" charset="-122"/>
                <a:ea typeface="华文楷体" panose="02010600040101010101" charset="-122"/>
                <a:cs typeface="华文楷体" panose="02010600040101010101" charset="-122"/>
                <a:sym typeface="+mn-ea"/>
              </a:rPr>
              <a:t>５，原６７８均为其他）。</a:t>
            </a:r>
            <a:r>
              <a:rPr lang="zh-CN" altLang="en-US" sz="1800" dirty="0">
                <a:latin typeface="华文楷体" panose="02010600040101010101" charset="-122"/>
                <a:ea typeface="华文楷体" panose="02010600040101010101" charset="-122"/>
                <a:cs typeface="华文楷体" panose="02010600040101010101" charset="-122"/>
                <a:sym typeface="+mn-ea"/>
              </a:rPr>
              <a:t>如果同一实验项目同时为多类人员开设，应分别填写多条记录，但“实验编号”、“实验名称”应相同。例如：某实验，同时为硕士生、本科生、专科生开设，上报数据应分别填报</a:t>
            </a:r>
            <a:r>
              <a:rPr lang="en-US" altLang="zh-CN" sz="1800" dirty="0">
                <a:latin typeface="华文楷体" panose="02010600040101010101" charset="-122"/>
                <a:ea typeface="华文楷体" panose="02010600040101010101" charset="-122"/>
                <a:cs typeface="华文楷体" panose="02010600040101010101" charset="-122"/>
                <a:sym typeface="+mn-ea"/>
              </a:rPr>
              <a:t>3</a:t>
            </a:r>
            <a:r>
              <a:rPr lang="zh-CN" altLang="en-US" sz="1800" dirty="0">
                <a:latin typeface="华文楷体" panose="02010600040101010101" charset="-122"/>
                <a:ea typeface="华文楷体" panose="02010600040101010101" charset="-122"/>
                <a:cs typeface="华文楷体" panose="02010600040101010101" charset="-122"/>
                <a:sym typeface="+mn-ea"/>
              </a:rPr>
              <a:t>条记录，每条记录的实验者类别等相关字段不同，但实验编号、实验名称要相同。</a:t>
            </a:r>
            <a:endParaRPr lang="zh-CN" altLang="en-US" sz="1800" b="1" dirty="0">
              <a:latin typeface="宋体" panose="02010600030101010101" pitchFamily="2" charset="-122"/>
              <a:ea typeface="宋体" panose="02010600030101010101" pitchFamily="2" charset="-122"/>
              <a:cs typeface="宋体" panose="02010600030101010101" pitchFamily="2" charset="-122"/>
            </a:endParaRPr>
          </a:p>
          <a:p>
            <a:pPr marL="0" indent="0" eaLnBrk="1" hangingPunct="1">
              <a:lnSpc>
                <a:spcPct val="90000"/>
              </a:lnSpc>
              <a:buFont typeface="Wingdings" panose="05000000000000000000" charset="0"/>
              <a:buNone/>
            </a:pPr>
            <a:endParaRPr lang="zh-CN" altLang="en-US" sz="1800" b="1" dirty="0">
              <a:latin typeface="宋体" panose="02010600030101010101" pitchFamily="2" charset="-122"/>
              <a:ea typeface="宋体" panose="02010600030101010101" pitchFamily="2" charset="-122"/>
              <a:cs typeface="宋体" panose="02010600030101010101" pitchFamily="2" charset="-122"/>
            </a:endParaRPr>
          </a:p>
        </p:txBody>
      </p:sp>
      <p:sp>
        <p:nvSpPr>
          <p:cNvPr id="7170" name="Rectangle 3"/>
          <p:cNvSpPr/>
          <p:nvPr/>
        </p:nvSpPr>
        <p:spPr>
          <a:xfrm>
            <a:off x="0" y="0"/>
            <a:ext cx="9144000" cy="0"/>
          </a:xfrm>
          <a:prstGeom prst="rect">
            <a:avLst/>
          </a:prstGeom>
          <a:noFill/>
          <a:ln w="9525">
            <a:noFill/>
          </a:ln>
        </p:spPr>
        <p:txBody>
          <a:bodyPr wrap="none" anchor="ctr">
            <a:spAutoFit/>
          </a:bodyPr>
          <a:lstStyle/>
          <a:p>
            <a:endParaRPr lang="zh-CN" altLang="en-US" dirty="0">
              <a:latin typeface="Calibri" panose="020F0502020204030204" pitchFamily="34" charset="0"/>
              <a:ea typeface="宋体" panose="02010600030101010101" pitchFamily="2" charset="-122"/>
            </a:endParaRPr>
          </a:p>
        </p:txBody>
      </p:sp>
      <p:sp>
        <p:nvSpPr>
          <p:cNvPr id="7171" name="Line 1"/>
          <p:cNvSpPr/>
          <p:nvPr/>
        </p:nvSpPr>
        <p:spPr>
          <a:xfrm>
            <a:off x="5867400" y="2492375"/>
            <a:ext cx="144463" cy="0"/>
          </a:xfrm>
          <a:prstGeom prst="line">
            <a:avLst/>
          </a:prstGeom>
          <a:ln w="9525">
            <a:noFill/>
          </a:ln>
        </p:spPr>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title"/>
          </p:nvPr>
        </p:nvSpPr>
        <p:spPr>
          <a:noFill/>
          <a:ln>
            <a:noFill/>
          </a:ln>
          <a:effectLst/>
          <a:sp3d prstMaterial="plastic"/>
        </p:spPr>
        <p:txBody>
          <a:bodyPr vert="horz" rtlCol="0" anchor="ctr">
            <a:normAutofit/>
            <a:scene3d>
              <a:camera prst="orthographicFront"/>
              <a:lightRig rig="soft" dir="tl">
                <a:rot lat="0" lon="0" rev="0"/>
              </a:lightRig>
            </a:scene3d>
            <a:sp3d contourW="8890">
              <a:contourClr>
                <a:schemeClr val="accent3">
                  <a:shade val="5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zh-CN" altLang="en-US"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t>基表四  教学实验项目表</a:t>
            </a:r>
            <a:r>
              <a:rPr kumimoji="0" lang="en-US" altLang="zh-CN"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t>(SJ4)</a:t>
            </a:r>
            <a:r>
              <a:rPr kumimoji="0" lang="zh-CN" altLang="en-US" sz="3200" b="1" i="0" u="none" strike="noStrike" kern="1200" cap="all" spc="50" normalizeH="0" baseline="0" noProof="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mj-lt"/>
                <a:ea typeface="+mj-ea"/>
                <a:cs typeface="+mj-cs"/>
              </a:rPr>
              <a:t/>
            </a:r>
            <a:br>
              <a:rPr kumimoji="0" lang="zh-CN" altLang="en-US" sz="3200" b="1" i="0" u="none" strike="noStrike" kern="1200" cap="all" spc="50" normalizeH="0" baseline="0" noProof="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mj-lt"/>
                <a:ea typeface="+mj-ea"/>
                <a:cs typeface="+mj-cs"/>
              </a:rPr>
            </a:br>
            <a:endParaRPr kumimoji="0" lang="zh-CN" altLang="en-US" sz="3200" b="1" i="0" u="none" strike="noStrike" kern="1200" cap="all" spc="50" normalizeH="0" baseline="0" noProof="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mj-lt"/>
              <a:ea typeface="+mj-ea"/>
              <a:cs typeface="+mj-cs"/>
            </a:endParaRPr>
          </a:p>
        </p:txBody>
      </p:sp>
      <p:sp>
        <p:nvSpPr>
          <p:cNvPr id="416771" name="Rectangle 3"/>
          <p:cNvSpPr>
            <a:spLocks noGrp="1" noChangeArrowheads="1"/>
          </p:cNvSpPr>
          <p:nvPr>
            <p:ph idx="1"/>
          </p:nvPr>
        </p:nvSpPr>
        <p:spPr>
          <a:xfrm>
            <a:off x="197485" y="1417320"/>
            <a:ext cx="8749030" cy="4752975"/>
          </a:xfrm>
        </p:spPr>
        <p:txBody>
          <a:bodyPr vert="horz" wrap="square" lIns="91440" tIns="45720" rIns="91440" bIns="45720" numCol="1" rtlCol="0" anchor="t" anchorCtr="0" compatLnSpc="1">
            <a:normAutofit/>
          </a:bodyPr>
          <a:lstStyle/>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rPr>
              <a:t>9.</a:t>
            </a:r>
            <a:r>
              <a:rPr lang="zh-CN" altLang="en-US" sz="2000" b="1"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rPr>
              <a:t>实验者人数</a:t>
            </a:r>
            <a:endParaRPr kumimoji="0" lang="zh-CN" altLang="en-US" sz="1800" b="1" i="0" u="none" baseline="0" noProof="0" smtClean="0">
              <a:ln>
                <a:noFill/>
              </a:ln>
              <a:solidFill>
                <a:schemeClr val="tx1"/>
              </a:solidFill>
              <a:effectLst/>
              <a:uLnTx/>
              <a:uFillTx/>
              <a:latin typeface="宋体" panose="02010600030101010101" pitchFamily="2" charset="-122"/>
              <a:ea typeface="华文楷体" panose="02010600040101010101" charset="-122"/>
              <a:cs typeface="宋体" panose="02010600030101010101" pitchFamily="2" charset="-122"/>
            </a:endParaRPr>
          </a:p>
          <a:p>
            <a:pPr marL="323850"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rPr>
              <a:t>指参加本实验项目的总人数。一个实验项目无论分几次做完，参加这个实验项目的总人数不变。例如：某实验既为本专业学生开设，同时又为外专业学生开设，上报记录应为一条，实验者人数为两个专业学生人数相加。</a:t>
            </a:r>
            <a:endParaRPr kumimoji="0" lang="zh-CN" altLang="en-US" sz="1800" i="0" u="none" baseline="0" noProof="0" smtClean="0">
              <a:ln>
                <a:noFill/>
              </a:ln>
              <a:solidFill>
                <a:schemeClr val="tx1"/>
              </a:solidFill>
              <a:effectLst/>
              <a:uLnTx/>
              <a:uFillTx/>
              <a:latin typeface="宋体" panose="02010600030101010101" pitchFamily="2" charset="-122"/>
              <a:ea typeface="华文楷体" panose="02010600040101010101" charset="-122"/>
              <a:cs typeface="宋体" panose="02010600030101010101" pitchFamily="2"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rPr>
              <a:t>10.</a:t>
            </a:r>
            <a:r>
              <a:rPr lang="zh-CN" altLang="en-US" sz="2000" b="1"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rPr>
              <a:t>每组人数</a:t>
            </a:r>
            <a:endParaRPr lang="zh-CN" altLang="en-US" sz="1800"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endParaRPr>
          </a:p>
          <a:p>
            <a:pPr marL="323850"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rPr>
              <a:t>指教学实验项目中在每套仪器设备上同时完成</a:t>
            </a:r>
            <a:r>
              <a:rPr lang="zh-CN" altLang="en-US" sz="1800" b="1" u="sng"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rPr>
              <a:t>本实验项目的人数</a:t>
            </a:r>
            <a:r>
              <a:rPr lang="zh-CN" altLang="en-US" sz="1800" u="sng"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rPr>
              <a:t>。</a:t>
            </a:r>
            <a:endParaRPr kumimoji="0" lang="zh-CN" altLang="en-US" sz="1800" i="0" u="sng" baseline="0" noProof="0" smtClean="0">
              <a:ln>
                <a:noFill/>
              </a:ln>
              <a:solidFill>
                <a:schemeClr val="tx1"/>
              </a:solidFill>
              <a:effectLst/>
              <a:uLnTx/>
              <a:uFillTx/>
              <a:latin typeface="宋体" panose="02010600030101010101" pitchFamily="2" charset="-122"/>
              <a:ea typeface="华文楷体" panose="02010600040101010101" charset="-122"/>
              <a:cs typeface="宋体" panose="02010600030101010101" pitchFamily="2"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rPr>
              <a:t>11.</a:t>
            </a:r>
            <a:r>
              <a:rPr lang="zh-CN" altLang="en-US" sz="2000" b="1"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rPr>
              <a:t>实验学时数</a:t>
            </a:r>
            <a:endParaRPr lang="zh-CN" altLang="en-US" sz="1800"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endParaRPr>
          </a:p>
          <a:p>
            <a:pPr marL="323850"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rPr>
              <a:t>指完成本实验项目的</a:t>
            </a:r>
            <a:r>
              <a:rPr lang="zh-CN" altLang="en-US" sz="1800" b="1" u="sng"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rPr>
              <a:t>实际学时数</a:t>
            </a:r>
            <a:r>
              <a:rPr lang="zh-CN" altLang="en-US" sz="1800"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rPr>
              <a:t>，不包括实验准备时间。</a:t>
            </a:r>
            <a:endParaRPr kumimoji="0" lang="zh-CN" altLang="en-US" sz="1800" i="0" u="none" baseline="0" noProof="0" smtClean="0">
              <a:ln>
                <a:noFill/>
              </a:ln>
              <a:solidFill>
                <a:schemeClr val="tx1"/>
              </a:solidFill>
              <a:effectLst/>
              <a:uLnTx/>
              <a:uFillTx/>
              <a:latin typeface="宋体" panose="02010600030101010101" pitchFamily="2" charset="-122"/>
              <a:ea typeface="华文楷体" panose="02010600040101010101" charset="-122"/>
              <a:cs typeface="宋体" panose="02010600030101010101" pitchFamily="2"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rPr>
              <a:t>12.</a:t>
            </a:r>
            <a:r>
              <a:rPr lang="zh-CN" altLang="en-US" sz="2000" b="1"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rPr>
              <a:t>实验室编号</a:t>
            </a:r>
            <a:endParaRPr lang="zh-CN" altLang="en-US" sz="1800"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endParaRPr>
          </a:p>
          <a:p>
            <a:pPr marL="323850"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rPr>
              <a:t>学校自编的实验室编号，</a:t>
            </a:r>
            <a:r>
              <a:rPr lang="zh-CN" altLang="en-US" sz="1800" b="1" noProof="0" smtClean="0">
                <a:ln>
                  <a:noFill/>
                </a:ln>
                <a:solidFill>
                  <a:srgbClr val="FF0000"/>
                </a:solidFill>
                <a:effectLst/>
                <a:uLnTx/>
                <a:uFillTx/>
                <a:latin typeface="宋体" panose="02010600030101010101" pitchFamily="2" charset="-122"/>
                <a:ea typeface="华文楷体" panose="02010600040101010101" charset="-122"/>
                <a:cs typeface="宋体" panose="02010600030101010101" pitchFamily="2" charset="-122"/>
                <a:sym typeface="+mn-ea"/>
              </a:rPr>
              <a:t>校内具有唯一性</a:t>
            </a:r>
            <a:r>
              <a:rPr lang="zh-CN" altLang="en-US" sz="1800"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rPr>
              <a:t>。</a:t>
            </a:r>
            <a:endParaRPr kumimoji="0" lang="zh-CN" altLang="en-US" sz="1800" i="0" u="none" baseline="0" noProof="0" smtClean="0">
              <a:ln>
                <a:noFill/>
              </a:ln>
              <a:solidFill>
                <a:schemeClr val="tx1"/>
              </a:solidFill>
              <a:effectLst/>
              <a:uLnTx/>
              <a:uFillTx/>
              <a:latin typeface="宋体" panose="02010600030101010101" pitchFamily="2" charset="-122"/>
              <a:ea typeface="华文楷体" panose="02010600040101010101" charset="-122"/>
              <a:cs typeface="宋体" panose="02010600030101010101" pitchFamily="2"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rPr>
              <a:t>13.</a:t>
            </a:r>
            <a:r>
              <a:rPr lang="zh-CN" altLang="en-US" sz="2000" b="1"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rPr>
              <a:t>实验室名称</a:t>
            </a:r>
            <a:endParaRPr lang="zh-CN" altLang="en-US" sz="1800"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endParaRPr>
          </a:p>
          <a:p>
            <a:pPr marL="323850"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smtClean="0">
                <a:ln>
                  <a:noFill/>
                </a:ln>
                <a:effectLst/>
                <a:uLnTx/>
                <a:uFillTx/>
                <a:latin typeface="宋体" panose="02010600030101010101" pitchFamily="2" charset="-122"/>
                <a:ea typeface="华文楷体" panose="02010600040101010101" charset="-122"/>
                <a:cs typeface="宋体" panose="02010600030101010101" pitchFamily="2" charset="-122"/>
                <a:sym typeface="+mn-ea"/>
              </a:rPr>
              <a:t>完成本实验项目的实验室名称。</a:t>
            </a:r>
            <a:endParaRPr kumimoji="0" lang="zh-CN" altLang="en-US" i="0" u="none" baseline="0" noProof="0" smtClean="0">
              <a:ln>
                <a:noFill/>
              </a:ln>
              <a:solidFill>
                <a:schemeClr val="tx1"/>
              </a:solidFill>
              <a:effectLst/>
              <a:uLnTx/>
              <a:uFillTx/>
              <a:latin typeface="+mn-lt"/>
              <a:ea typeface="华文楷体" panose="02010600040101010101" charset="-122"/>
              <a:cs typeface="+mn-cs"/>
            </a:endParaRPr>
          </a:p>
          <a:p>
            <a:pPr marL="0" marR="0" lvl="0" indent="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None/>
              <a:defRPr/>
            </a:pPr>
            <a:endParaRPr kumimoji="0" lang="zh-CN" altLang="en-US" sz="3200" i="0" u="none" baseline="0" noProof="0" smtClean="0">
              <a:ln>
                <a:noFill/>
              </a:ln>
              <a:solidFill>
                <a:schemeClr val="tx1"/>
              </a:solidFill>
              <a:effectLst/>
              <a:uLnTx/>
              <a:uFillTx/>
              <a:latin typeface="+mn-lt"/>
              <a:ea typeface="华文楷体" panose="02010600040101010101" charset="-122"/>
              <a:cs typeface="+mn-cs"/>
            </a:endParaRPr>
          </a:p>
        </p:txBody>
      </p:sp>
    </p:spTree>
    <p:custDataLst>
      <p:tags r:id="rId1"/>
    </p:custData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p:nvPr/>
        </p:nvSpPr>
        <p:spPr>
          <a:xfrm>
            <a:off x="0" y="0"/>
            <a:ext cx="9144000" cy="0"/>
          </a:xfrm>
          <a:prstGeom prst="rect">
            <a:avLst/>
          </a:prstGeom>
          <a:noFill/>
          <a:ln w="9525">
            <a:noFill/>
          </a:ln>
        </p:spPr>
        <p:txBody>
          <a:bodyPr wrap="none" anchor="ctr">
            <a:spAutoFit/>
          </a:bodyPr>
          <a:lstStyle/>
          <a:p>
            <a:endParaRPr lang="zh-CN" altLang="en-US" dirty="0">
              <a:latin typeface="Calibri" panose="020F0502020204030204" pitchFamily="34" charset="0"/>
              <a:ea typeface="宋体" panose="02010600030101010101" pitchFamily="2" charset="-122"/>
            </a:endParaRPr>
          </a:p>
        </p:txBody>
      </p:sp>
      <p:pic>
        <p:nvPicPr>
          <p:cNvPr id="9219" name="Picture 4"/>
          <p:cNvPicPr>
            <a:picLocks noChangeAspect="1"/>
          </p:cNvPicPr>
          <p:nvPr/>
        </p:nvPicPr>
        <p:blipFill>
          <a:blip r:embed="rId2"/>
          <a:srcRect t="21325"/>
          <a:stretch>
            <a:fillRect/>
          </a:stretch>
        </p:blipFill>
        <p:spPr>
          <a:xfrm>
            <a:off x="363220" y="1417637"/>
            <a:ext cx="8418195" cy="3398203"/>
          </a:xfrm>
          <a:prstGeom prst="rect">
            <a:avLst/>
          </a:prstGeom>
          <a:noFill/>
          <a:ln w="9525">
            <a:noFill/>
          </a:ln>
        </p:spPr>
      </p:pic>
      <p:sp>
        <p:nvSpPr>
          <p:cNvPr id="416770" name="Rectangle 2"/>
          <p:cNvSpPr>
            <a:spLocks noGrp="1" noChangeArrowheads="1"/>
          </p:cNvSpPr>
          <p:nvPr>
            <p:ph type="title"/>
          </p:nvPr>
        </p:nvSpPr>
        <p:spPr>
          <a:noFill/>
          <a:ln>
            <a:noFill/>
          </a:ln>
          <a:effectLst/>
          <a:sp3d prstMaterial="plastic"/>
        </p:spPr>
        <p:txBody>
          <a:bodyPr vert="horz" rtlCol="0" anchor="ctr">
            <a:normAutofit/>
            <a:scene3d>
              <a:camera prst="orthographicFront"/>
              <a:lightRig rig="soft" dir="tl">
                <a:rot lat="0" lon="0" rev="0"/>
              </a:lightRig>
            </a:scene3d>
            <a:sp3d contourW="8890">
              <a:contourClr>
                <a:schemeClr val="accent3">
                  <a:shade val="5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lang="zh-CN" altLang="en-US"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sym typeface="+mn-ea"/>
              </a:rPr>
              <a:t>基表五  专任实验室人员表(SJ5)</a:t>
            </a:r>
            <a:r>
              <a:rPr kumimoji="0" lang="zh-CN" altLang="en-US"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t/>
            </a:r>
            <a:br>
              <a:rPr kumimoji="0" lang="zh-CN" altLang="en-US"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br>
            <a:endParaRPr kumimoji="0" lang="zh-CN" altLang="en-US" sz="3200" b="1" i="0" u="none" strike="noStrike" kern="1200" cap="all" spc="50" normalizeH="0" baseline="0" noProof="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mj-lt"/>
              <a:ea typeface="+mj-ea"/>
              <a:cs typeface="+mj-cs"/>
            </a:endParaRPr>
          </a:p>
        </p:txBody>
      </p:sp>
      <p:sp>
        <p:nvSpPr>
          <p:cNvPr id="3" name="文本框 2"/>
          <p:cNvSpPr txBox="1"/>
          <p:nvPr/>
        </p:nvSpPr>
        <p:spPr>
          <a:xfrm>
            <a:off x="307975" y="5069840"/>
            <a:ext cx="8656320" cy="737235"/>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ct val="20000"/>
              </a:spcBef>
              <a:spcAft>
                <a:spcPts val="0"/>
              </a:spcAft>
              <a:buClr>
                <a:schemeClr val="tx2"/>
              </a:buClr>
              <a:buSzPct val="90000"/>
              <a:buFont typeface="Wingdings 2" panose="05020102010507070707" pitchFamily="18" charset="2"/>
              <a:buNone/>
              <a:defRPr/>
            </a:pPr>
            <a:r>
              <a:rPr lang="zh-CN" altLang="en-US" sz="2400" b="1" dirty="0">
                <a:solidFill>
                  <a:srgbClr val="0066FF"/>
                </a:solidFill>
                <a:latin typeface="黑体" panose="02010609060101010101" pitchFamily="49" charset="-122"/>
                <a:ea typeface="黑体" panose="02010609060101010101" pitchFamily="49" charset="-122"/>
                <a:cs typeface="宋体" panose="02010600030101010101" pitchFamily="2" charset="-122"/>
                <a:sym typeface="+mn-ea"/>
              </a:rPr>
              <a:t>总体说明：</a:t>
            </a:r>
            <a:endParaRPr lang="zh-CN" altLang="en-US" sz="2000" b="1" noProof="0" smtClean="0">
              <a:ln>
                <a:noFill/>
              </a:ln>
              <a:solidFill>
                <a:schemeClr val="tx1"/>
              </a:solidFill>
              <a:effectLst/>
              <a:uLnTx/>
              <a:uFillTx/>
              <a:latin typeface="黑体" panose="02010609060101010101" pitchFamily="49" charset="-122"/>
              <a:ea typeface="黑体" panose="02010609060101010101" pitchFamily="49" charset="-122"/>
              <a:sym typeface="+mn-ea"/>
            </a:endParaRPr>
          </a:p>
          <a:p>
            <a:pPr marL="342900" marR="0" lvl="0" algn="l" defTabSz="914400" rtl="0" fontAlgn="auto">
              <a:lnSpc>
                <a:spcPct val="100000"/>
              </a:lnSpc>
              <a:spcBef>
                <a:spcPts val="0"/>
              </a:spcBef>
              <a:spcAft>
                <a:spcPts val="0"/>
              </a:spcAft>
              <a:buClr>
                <a:schemeClr val="tx2"/>
              </a:buClr>
              <a:buSzPct val="90000"/>
              <a:buFont typeface="Wingdings 2" panose="05020102010507070707" pitchFamily="18" charset="2"/>
              <a:buNone/>
              <a:defRPr/>
            </a:pPr>
            <a:r>
              <a:rPr lang="zh-CN" altLang="en-US" noProof="0" smtClean="0">
                <a:ln>
                  <a:noFill/>
                </a:ln>
                <a:solidFill>
                  <a:schemeClr val="tx1"/>
                </a:solidFill>
                <a:effectLst/>
                <a:uLnTx/>
                <a:uFillTx/>
                <a:latin typeface="华文楷体" panose="02010600040101010101" charset="-122"/>
                <a:ea typeface="华文楷体" panose="02010600040101010101" charset="-122"/>
                <a:sym typeface="+mn-ea"/>
              </a:rPr>
              <a:t>专任实验室人员是指编制和岗位均在实验室的工作人员</a:t>
            </a:r>
            <a:r>
              <a:rPr lang="zh-CN" altLang="en-US" b="1" noProof="0" smtClean="0">
                <a:ln>
                  <a:noFill/>
                </a:ln>
                <a:solidFill>
                  <a:schemeClr val="tx1"/>
                </a:solidFill>
                <a:effectLst/>
                <a:uLnTx/>
                <a:uFillTx/>
                <a:latin typeface="宋体" panose="02010600030101010101" pitchFamily="2" charset="-122"/>
                <a:sym typeface="+mn-ea"/>
              </a:rPr>
              <a:t>。</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title"/>
          </p:nvPr>
        </p:nvSpPr>
        <p:spPr>
          <a:noFill/>
          <a:ln>
            <a:noFill/>
          </a:ln>
          <a:effectLst/>
          <a:sp3d prstMaterial="plastic"/>
        </p:spPr>
        <p:txBody>
          <a:bodyPr vert="horz" rtlCol="0" anchor="ctr">
            <a:normAutofit/>
            <a:scene3d>
              <a:camera prst="orthographicFront"/>
              <a:lightRig rig="soft" dir="tl">
                <a:rot lat="0" lon="0" rev="0"/>
              </a:lightRig>
            </a:scene3d>
            <a:sp3d contourW="8890">
              <a:contourClr>
                <a:schemeClr val="accent3">
                  <a:shade val="5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lang="zh-CN" altLang="en-US"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sym typeface="+mn-ea"/>
              </a:rPr>
              <a:t>基表五  专任实验室人员表(SJ5)</a:t>
            </a:r>
            <a:r>
              <a:rPr kumimoji="0" lang="zh-CN" altLang="en-US"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t/>
            </a:r>
            <a:br>
              <a:rPr kumimoji="0" lang="zh-CN" altLang="en-US"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br>
            <a:endParaRPr kumimoji="0" lang="zh-CN" altLang="en-US" sz="3200" b="1" i="0" u="none" strike="noStrike" kern="1200" cap="all" spc="50" normalizeH="0" baseline="0" noProof="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mj-lt"/>
              <a:ea typeface="+mj-ea"/>
              <a:cs typeface="+mj-cs"/>
            </a:endParaRPr>
          </a:p>
        </p:txBody>
      </p:sp>
      <p:sp>
        <p:nvSpPr>
          <p:cNvPr id="418818" name="Rectangle 2"/>
          <p:cNvSpPr>
            <a:spLocks noGrp="1" noChangeArrowheads="1"/>
          </p:cNvSpPr>
          <p:nvPr>
            <p:ph idx="1"/>
          </p:nvPr>
        </p:nvSpPr>
        <p:spPr>
          <a:xfrm>
            <a:off x="197485" y="1417320"/>
            <a:ext cx="8749030" cy="4609465"/>
          </a:xfrm>
        </p:spPr>
        <p:txBody>
          <a:bodyPr vert="horz" wrap="square" lIns="91440" tIns="45720" rIns="91440" bIns="45720" numCol="1" rtlCol="0" anchor="t" anchorCtr="0" compatLnSpc="1">
            <a:normAutofit/>
          </a:bodyPr>
          <a:lstStyle/>
          <a:p>
            <a:pPr marL="0" marR="0" lvl="0" indent="0" algn="l" defTabSz="914400" rtl="0" eaLnBrk="1" fontAlgn="auto" latinLnBrk="0" hangingPunct="1">
              <a:lnSpc>
                <a:spcPct val="100000"/>
              </a:lnSpc>
              <a:spcBef>
                <a:spcPct val="20000"/>
              </a:spcBef>
              <a:spcAft>
                <a:spcPts val="0"/>
              </a:spcAft>
              <a:buClr>
                <a:schemeClr val="tx2"/>
              </a:buClr>
              <a:buSzPct val="90000"/>
              <a:buFont typeface="Arial" panose="020B0604020202020204" pitchFamily="34" charset="0"/>
              <a:buNone/>
              <a:defRPr/>
            </a:pPr>
            <a:r>
              <a:rPr lang="zh-CN" altLang="en-US" sz="2400" b="1" dirty="0">
                <a:solidFill>
                  <a:srgbClr val="0066FF"/>
                </a:solidFill>
                <a:latin typeface="华文楷体" panose="02010600040101010101" charset="-122"/>
                <a:ea typeface="华文楷体" panose="02010600040101010101" charset="-122"/>
                <a:cs typeface="华文楷体" panose="02010600040101010101" charset="-122"/>
                <a:sym typeface="+mn-ea"/>
              </a:rPr>
              <a:t>字段说明：</a:t>
            </a:r>
            <a:endParaRPr lang="en-US" altLang="zh-CN" noProof="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1.</a:t>
            </a:r>
            <a:r>
              <a:rPr lang="zh-CN" altLang="en-US"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学校代码</a:t>
            </a:r>
            <a:endPar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以中国教育统计网站：</a:t>
            </a:r>
            <a:r>
              <a:rPr lang="en-US" altLang="zh-CN" sz="1800" b="1" noProof="0" smtClean="0">
                <a:ln>
                  <a:noFill/>
                </a:ln>
                <a:effectLst/>
                <a:uLnTx/>
                <a:uFillTx/>
                <a:latin typeface="华文楷体" panose="02010600040101010101" charset="-122"/>
                <a:ea typeface="华文楷体" panose="02010600040101010101" charset="-122"/>
                <a:cs typeface="华文楷体" panose="02010600040101010101" charset="-122"/>
                <a:sym typeface="+mn-ea"/>
                <a:hlinkClick r:id="rId2"/>
              </a:rPr>
              <a:t>http://www.stats.edu.cn/</a:t>
            </a: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最新公布为准。</a:t>
            </a:r>
            <a:endPar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2.</a:t>
            </a:r>
            <a:r>
              <a:rPr lang="zh-CN" altLang="en-US"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人员编号</a:t>
            </a:r>
            <a:endPar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学校人事部门的人员编号，</a:t>
            </a:r>
            <a:r>
              <a:rPr lang="zh-CN" altLang="en-US" sz="1800" b="1"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校内具有唯一性</a:t>
            </a: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a:t>
            </a:r>
            <a:endPar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3.</a:t>
            </a:r>
            <a:r>
              <a:rPr lang="zh-CN" altLang="en-US"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实验室编号</a:t>
            </a:r>
            <a:endPar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学校自编的实验室编号，</a:t>
            </a:r>
            <a:r>
              <a:rPr lang="zh-CN" altLang="en-US" sz="1800" b="1"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校内具有唯一性</a:t>
            </a: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a:t>
            </a:r>
            <a:endPar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4.</a:t>
            </a:r>
            <a:r>
              <a:rPr lang="zh-CN" altLang="en-US"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实验室名称</a:t>
            </a:r>
            <a:endPar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填写</a:t>
            </a:r>
            <a:r>
              <a:rPr lang="zh-CN" altLang="en-US" sz="1800" b="1"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汉字名称</a:t>
            </a: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。超过</a:t>
            </a:r>
            <a:r>
              <a:rPr lang="en-US" altLang="zh-CN"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25</a:t>
            </a: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个汉字应缩写。</a:t>
            </a:r>
            <a:endPar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5.</a:t>
            </a:r>
            <a:r>
              <a:rPr lang="zh-CN" altLang="en-US"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姓名</a:t>
            </a:r>
            <a:endPar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b="1"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超过</a:t>
            </a:r>
            <a:r>
              <a:rPr lang="en-US" altLang="zh-CN" sz="1800" b="1"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4</a:t>
            </a:r>
            <a:r>
              <a:rPr lang="zh-CN" altLang="en-US" sz="1800" b="1"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个汉字应缩写</a:t>
            </a: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a:t>
            </a:r>
            <a:endParaRPr kumimoji="0" lang="zh-CN" altLang="en-US"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900" marR="0" lvl="0" indent="-342900" algn="l" defTabSz="914400" rtl="0" eaLnBrk="1" fontAlgn="auto" latinLnBrk="0" hangingPunct="1">
              <a:lnSpc>
                <a:spcPct val="100000"/>
              </a:lnSpc>
              <a:spcBef>
                <a:spcPct val="20000"/>
              </a:spcBef>
              <a:spcAft>
                <a:spcPts val="0"/>
              </a:spcAft>
              <a:buClr>
                <a:schemeClr val="tx2"/>
              </a:buClr>
              <a:buSzPct val="90000"/>
              <a:buFont typeface="Arial" panose="020B0604020202020204" pitchFamily="34" charset="0"/>
              <a:buChar char="•"/>
              <a:defRPr/>
            </a:pPr>
            <a:endParaRPr kumimoji="0" lang="zh-CN" altLang="en-US" i="0" u="none" strike="noStrike" kern="1200" cap="none" spc="0" normalizeH="0" baseline="0" noProof="0" smtClean="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endParaRPr>
          </a:p>
          <a:p>
            <a:pPr marL="342900" marR="0" lvl="0" indent="-342900" algn="l" defTabSz="914400" rtl="0" eaLnBrk="1" fontAlgn="auto" latinLnBrk="0" hangingPunct="1">
              <a:lnSpc>
                <a:spcPct val="100000"/>
              </a:lnSpc>
              <a:spcBef>
                <a:spcPct val="20000"/>
              </a:spcBef>
              <a:spcAft>
                <a:spcPts val="0"/>
              </a:spcAft>
              <a:buClr>
                <a:schemeClr val="tx2"/>
              </a:buClr>
              <a:buSzPct val="90000"/>
              <a:buFont typeface="Wingdings 2" panose="05020102010507070707" pitchFamily="18" charset="2"/>
              <a:buNone/>
              <a:defRPr/>
            </a:pPr>
            <a:endParaRPr kumimoji="0" lang="zh-CN" altLang="en-US" sz="3200" i="0" u="none" strike="noStrike" kern="1200" cap="none" spc="0" normalizeH="0" baseline="0" noProof="0" smtClean="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endParaRPr>
          </a:p>
        </p:txBody>
      </p:sp>
      <p:sp>
        <p:nvSpPr>
          <p:cNvPr id="10242" name="Rectangle 3"/>
          <p:cNvSpPr/>
          <p:nvPr/>
        </p:nvSpPr>
        <p:spPr>
          <a:xfrm>
            <a:off x="0" y="0"/>
            <a:ext cx="9144000" cy="0"/>
          </a:xfrm>
          <a:prstGeom prst="rect">
            <a:avLst/>
          </a:prstGeom>
          <a:noFill/>
          <a:ln w="9525">
            <a:noFill/>
          </a:ln>
        </p:spPr>
        <p:txBody>
          <a:bodyPr wrap="none" anchor="ctr">
            <a:spAutoFit/>
          </a:bodyPr>
          <a:lstStyle/>
          <a:p>
            <a:endParaRPr lang="zh-CN" altLang="en-US" dirty="0">
              <a:latin typeface="Calibri" panose="020F0502020204030204" pitchFamily="34" charset="0"/>
              <a:ea typeface="宋体" panose="02010600030101010101" pitchFamily="2" charset="-122"/>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title"/>
          </p:nvPr>
        </p:nvSpPr>
        <p:spPr>
          <a:noFill/>
          <a:ln>
            <a:noFill/>
          </a:ln>
          <a:effectLst/>
          <a:sp3d prstMaterial="plastic"/>
        </p:spPr>
        <p:txBody>
          <a:bodyPr vert="horz" rtlCol="0" anchor="ctr">
            <a:normAutofit/>
            <a:scene3d>
              <a:camera prst="orthographicFront"/>
              <a:lightRig rig="soft" dir="tl">
                <a:rot lat="0" lon="0" rev="0"/>
              </a:lightRig>
            </a:scene3d>
            <a:sp3d contourW="8890">
              <a:contourClr>
                <a:schemeClr val="accent3">
                  <a:shade val="5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lang="zh-CN" altLang="en-US"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sym typeface="+mn-ea"/>
              </a:rPr>
              <a:t>基表五  专任实验室人员表(SJ5)</a:t>
            </a:r>
            <a:r>
              <a:rPr kumimoji="0" lang="zh-CN" altLang="en-US"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t/>
            </a:r>
            <a:br>
              <a:rPr kumimoji="0" lang="zh-CN" altLang="en-US" sz="4000" b="1" i="0" u="none" strike="noStrike" kern="1200" cap="all" spc="50" normalizeH="0" baseline="0" noProof="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br>
            <a:endParaRPr kumimoji="0" lang="zh-CN" altLang="en-US" sz="3200" b="1" i="0" u="none" strike="noStrike" kern="1200" cap="all" spc="50" normalizeH="0" baseline="0" noProof="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mj-lt"/>
              <a:ea typeface="+mj-ea"/>
              <a:cs typeface="+mj-cs"/>
            </a:endParaRPr>
          </a:p>
        </p:txBody>
      </p:sp>
      <p:sp>
        <p:nvSpPr>
          <p:cNvPr id="419842" name="Rectangle 2"/>
          <p:cNvSpPr>
            <a:spLocks noGrp="1" noChangeArrowheads="1"/>
          </p:cNvSpPr>
          <p:nvPr>
            <p:ph idx="1"/>
          </p:nvPr>
        </p:nvSpPr>
        <p:spPr>
          <a:xfrm>
            <a:off x="197485" y="1417003"/>
            <a:ext cx="8748713" cy="5832475"/>
          </a:xfrm>
        </p:spPr>
        <p:txBody>
          <a:bodyPr vert="horz" wrap="square" lIns="91440" tIns="45720" rIns="91440" bIns="45720" numCol="1" rtlCol="0" anchor="t" anchorCtr="0" compatLnSpc="1">
            <a:normAutofit/>
          </a:bodyPr>
          <a:lstStyle/>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18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6.</a:t>
            </a:r>
            <a:r>
              <a:rPr lang="zh-CN" altLang="en-US" sz="18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性别</a:t>
            </a:r>
            <a:endPar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按代码填写：</a:t>
            </a:r>
            <a:r>
              <a:rPr lang="en-US" altLang="zh-CN" sz="180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1</a:t>
            </a:r>
            <a:r>
              <a:rPr lang="zh-CN" altLang="en-US" sz="180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．男；　</a:t>
            </a:r>
            <a:r>
              <a:rPr lang="en-US" altLang="zh-CN" sz="180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2</a:t>
            </a:r>
            <a:r>
              <a:rPr lang="zh-CN" altLang="en-US" sz="180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．女</a:t>
            </a: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a:t>
            </a:r>
            <a:endParaRPr kumimoji="0" lang="zh-CN" altLang="en-US" sz="1800" i="0" u="none" strike="noStrike" kern="1200" cap="none" spc="0" normalizeH="0" baseline="0" noProof="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7.</a:t>
            </a:r>
            <a:r>
              <a:rPr lang="zh-CN" altLang="en-US" sz="2000" b="1"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出生年月</a:t>
            </a:r>
          </a:p>
          <a:p>
            <a:pPr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前四位表示年，后两位表示月</a:t>
            </a:r>
            <a:r>
              <a:rPr lang="zh-CN" altLang="en-US"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，如</a:t>
            </a:r>
            <a:r>
              <a:rPr lang="en-US" altLang="zh-CN"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1949</a:t>
            </a:r>
            <a:r>
              <a:rPr lang="en-GB" altLang="zh-CN"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04</a:t>
            </a:r>
            <a:r>
              <a:rPr lang="zh-CN" altLang="en-GB"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表示</a:t>
            </a:r>
            <a:r>
              <a:rPr lang="en-GB" altLang="zh-CN"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1949</a:t>
            </a:r>
            <a:r>
              <a:rPr lang="zh-CN" altLang="en-GB"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年</a:t>
            </a:r>
            <a:r>
              <a:rPr lang="en-GB" altLang="zh-CN"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4</a:t>
            </a:r>
            <a:r>
              <a:rPr lang="zh-CN" altLang="en-GB" sz="1800" noProof="0" smtClean="0">
                <a:ln>
                  <a:noFill/>
                </a:ln>
                <a:effectLst/>
                <a:uLnTx/>
                <a:uFillTx/>
                <a:latin typeface="华文楷体" panose="02010600040101010101" charset="-122"/>
                <a:ea typeface="华文楷体" panose="02010600040101010101" charset="-122"/>
                <a:cs typeface="华文楷体" panose="02010600040101010101" charset="-122"/>
                <a:sym typeface="+mn-ea"/>
              </a:rPr>
              <a:t>月出生。</a:t>
            </a:r>
            <a:endParaRPr kumimoji="0" lang="zh-CN" altLang="en-GB"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kumimoji="0" lang="en-GB" altLang="zh-CN" sz="20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8.</a:t>
            </a:r>
            <a:r>
              <a:rPr kumimoji="0" lang="zh-CN" altLang="en-GB" sz="20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所属学科</a:t>
            </a:r>
            <a:endParaRPr kumimoji="0" lang="zh-CN" altLang="en-GB"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按照最新版的</a:t>
            </a:r>
            <a:r>
              <a:rPr kumimoji="0" lang="en-US" altLang="zh-CN"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中国普通高等学校本科专业设置大全</a:t>
            </a:r>
            <a:r>
              <a:rPr kumimoji="0" lang="en-US" altLang="zh-CN"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填写二级类代码</a:t>
            </a:r>
            <a:r>
              <a:rPr kumimoji="0" lang="en-US" altLang="zh-CN"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前四位</a:t>
            </a:r>
            <a:r>
              <a:rPr kumimoji="0" lang="en-US" altLang="zh-CN"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kumimoji="0" lang="en-US" altLang="zh-CN" sz="20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9.</a:t>
            </a:r>
            <a:r>
              <a:rPr kumimoji="0" lang="zh-CN" altLang="en-US" sz="20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专业技术职务</a:t>
            </a:r>
            <a:endPar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按照</a:t>
            </a:r>
            <a:r>
              <a:rPr kumimoji="0" lang="en-US" altLang="zh-CN"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r>
              <a:rPr kumimoji="0" lang="zh-CN" altLang="en-US" sz="1800" i="0" u="none" strike="noStrike" kern="1200" cap="none" spc="0" normalizeH="0" baseline="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专业技术职务代码</a:t>
            </a:r>
            <a:r>
              <a:rPr kumimoji="0" lang="en-US" altLang="zh-CN"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a:t>
            </a:r>
            <a:r>
              <a:rPr kumimoji="0" lang="en-US" altLang="zh-CN" sz="1800" i="0" u="none" strike="noStrike" kern="1200" cap="none" spc="0" normalizeH="0" baseline="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GB/T 8561-2001</a:t>
            </a: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）填写，</a:t>
            </a:r>
            <a:r>
              <a:rPr kumimoji="0" lang="zh-CN" altLang="en-US" sz="1800" i="0" u="none" strike="noStrike" kern="1200" cap="none" spc="0" normalizeH="0" baseline="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增加“</a:t>
            </a:r>
            <a:r>
              <a:rPr kumimoji="0" lang="en-US" altLang="zh-CN" sz="1800" i="0" u="none" strike="noStrike" kern="1200" cap="none" spc="0" normalizeH="0" baseline="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A00”</a:t>
            </a:r>
            <a:r>
              <a:rPr kumimoji="0" lang="zh-CN" altLang="en-US" sz="1800" i="0" u="none" strike="noStrike" kern="1200" cap="none" spc="0" normalizeH="0" baseline="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：工人；“</a:t>
            </a:r>
            <a:r>
              <a:rPr kumimoji="0" lang="en-US" altLang="zh-CN" sz="1800" i="0" u="none" strike="noStrike" kern="1200" cap="none" spc="0" normalizeH="0" baseline="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A10”</a:t>
            </a:r>
            <a:r>
              <a:rPr kumimoji="0" lang="zh-CN" altLang="en-US" sz="1800" i="0" u="none" strike="noStrike" kern="1200" cap="none" spc="0" normalizeH="0" baseline="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：技师；“</a:t>
            </a:r>
            <a:r>
              <a:rPr kumimoji="0" lang="en-US" altLang="zh-CN" sz="1800" i="0" u="none" strike="noStrike" kern="1200" cap="none" spc="0" normalizeH="0" baseline="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A11”</a:t>
            </a:r>
            <a:r>
              <a:rPr kumimoji="0" lang="zh-CN" altLang="en-US" sz="1800" i="0" u="none" strike="noStrike" kern="1200" cap="none" spc="0" normalizeH="0" baseline="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rPr>
              <a:t>：高级技师（以前数据要变）</a:t>
            </a: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。未定专业技术职务，填“</a:t>
            </a:r>
            <a:r>
              <a:rPr kumimoji="0" lang="en-US" altLang="zh-CN"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0”</a:t>
            </a:r>
            <a:r>
              <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rPr>
              <a:t>。（原代码５００等被占用故改为Ａ等。）</a:t>
            </a:r>
            <a:endParaRPr kumimoji="0" lang="zh-CN" altLang="en-US" sz="3200" b="1"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10.</a:t>
            </a:r>
            <a:r>
              <a:rPr lang="zh-CN" altLang="en-US" sz="2000" b="1"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文化程度</a:t>
            </a:r>
            <a:endPar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按照</a:t>
            </a:r>
            <a:r>
              <a:rPr lang="en-US" altLang="zh-CN"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a:t>
            </a:r>
            <a:r>
              <a:rPr lang="zh-CN" altLang="en-US" sz="180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文化程度代码</a:t>
            </a:r>
            <a:r>
              <a:rPr lang="en-US" altLang="zh-CN"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a:t>
            </a: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a:t>
            </a:r>
            <a:r>
              <a:rPr lang="en-US" altLang="zh-CN" sz="180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GB/T 4658-1984</a:t>
            </a: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）填写，只填国家承认并取得毕（肄）业证书的最高学历。增加 </a:t>
            </a:r>
            <a:r>
              <a:rPr lang="zh-CN" altLang="en-US" sz="180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a:t>
            </a:r>
            <a:r>
              <a:rPr lang="en-US" altLang="zh-CN" sz="180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03”</a:t>
            </a:r>
            <a:r>
              <a:rPr lang="zh-CN" altLang="en-US" sz="180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：博士；“</a:t>
            </a:r>
            <a:r>
              <a:rPr lang="en-US" altLang="zh-CN" sz="180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04”</a:t>
            </a:r>
            <a:r>
              <a:rPr lang="zh-CN" altLang="en-US" sz="180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：硕士</a:t>
            </a: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a:t>
            </a:r>
            <a:endPar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p:txBody>
      </p:sp>
      <p:sp>
        <p:nvSpPr>
          <p:cNvPr id="11266" name="Rectangle 3"/>
          <p:cNvSpPr/>
          <p:nvPr/>
        </p:nvSpPr>
        <p:spPr>
          <a:xfrm>
            <a:off x="0" y="0"/>
            <a:ext cx="9144000" cy="0"/>
          </a:xfrm>
          <a:prstGeom prst="rect">
            <a:avLst/>
          </a:prstGeom>
          <a:noFill/>
          <a:ln w="9525">
            <a:noFill/>
          </a:ln>
        </p:spPr>
        <p:txBody>
          <a:bodyPr wrap="none" anchor="ctr">
            <a:spAutoFit/>
          </a:bodyPr>
          <a:lstStyle/>
          <a:p>
            <a:endParaRPr lang="zh-CN" altLang="en-US" dirty="0">
              <a:latin typeface="Calibri" panose="020F0502020204030204" pitchFamily="34" charset="0"/>
              <a:ea typeface="宋体" panose="02010600030101010101" pitchFamily="2" charset="-122"/>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title"/>
          </p:nvPr>
        </p:nvSpPr>
        <p:spPr>
          <a:noFill/>
          <a:ln>
            <a:noFill/>
          </a:ln>
          <a:effectLst/>
          <a:sp3d prstMaterial="plastic"/>
        </p:spPr>
        <p:txBody>
          <a:bodyPr vert="horz" rtlCol="0" anchor="ctr">
            <a:normAutofit/>
            <a:scene3d>
              <a:camera prst="orthographicFront"/>
              <a:lightRig rig="soft" dir="tl">
                <a:rot lat="0" lon="0" rev="0"/>
              </a:lightRig>
            </a:scene3d>
            <a:sp3d contourW="8890">
              <a:contourClr>
                <a:schemeClr val="accent3">
                  <a:shade val="5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lang="zh-CN" altLang="en-US" noProof="0" dirty="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sym typeface="+mn-ea"/>
              </a:rPr>
              <a:t>基表五  专任实验室人员表(SJ5)</a:t>
            </a:r>
            <a:r>
              <a:rPr kumimoji="0" lang="zh-CN" altLang="en-US" sz="4000" b="1" i="0" u="none" strike="noStrike" kern="1200" cap="all" spc="50" normalizeH="0" baseline="0" noProof="0" dirty="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t/>
            </a:r>
            <a:br>
              <a:rPr kumimoji="0" lang="zh-CN" altLang="en-US" sz="4000" b="1" i="0" u="none" strike="noStrike" kern="1200" cap="all" spc="50" normalizeH="0" baseline="0" noProof="0" dirty="0" smtClean="0">
                <a:ln w="9525">
                  <a:solidFill>
                    <a:schemeClr val="bg1"/>
                  </a:solidFill>
                  <a:prstDash val="solid"/>
                </a:ln>
                <a:solidFill>
                  <a:srgbClr val="0070C0"/>
                </a:solidFill>
                <a:effectLst>
                  <a:outerShdw blurRad="12700" dist="38100" dir="2700000" algn="tl" rotWithShape="0">
                    <a:schemeClr val="bg1">
                      <a:lumMod val="50000"/>
                    </a:schemeClr>
                  </a:outerShdw>
                </a:effectLst>
                <a:uLnTx/>
                <a:uFillTx/>
                <a:latin typeface="+mj-lt"/>
                <a:ea typeface="+mj-ea"/>
                <a:cs typeface="+mj-cs"/>
              </a:rPr>
            </a:br>
            <a:endParaRPr kumimoji="0" lang="zh-CN" altLang="en-US" sz="3200" b="1" i="0" u="none" strike="noStrike" kern="1200" cap="all" spc="50" normalizeH="0" baseline="0" noProof="0" dirty="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mj-lt"/>
              <a:ea typeface="+mj-ea"/>
              <a:cs typeface="+mj-cs"/>
            </a:endParaRPr>
          </a:p>
        </p:txBody>
      </p:sp>
      <p:sp>
        <p:nvSpPr>
          <p:cNvPr id="420866" name="Rectangle 2"/>
          <p:cNvSpPr>
            <a:spLocks noGrp="1" noChangeArrowheads="1"/>
          </p:cNvSpPr>
          <p:nvPr>
            <p:ph idx="1"/>
          </p:nvPr>
        </p:nvSpPr>
        <p:spPr>
          <a:xfrm>
            <a:off x="197168" y="1417320"/>
            <a:ext cx="8748713" cy="5832475"/>
          </a:xfrm>
        </p:spPr>
        <p:txBody>
          <a:bodyPr vert="horz" wrap="square" lIns="91440" tIns="45720" rIns="91440" bIns="45720" numCol="1" rtlCol="0" anchor="t" anchorCtr="0" compatLnSpc="1">
            <a:normAutofit/>
          </a:bodyPr>
          <a:lstStyle/>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11.</a:t>
            </a:r>
            <a:r>
              <a:rPr lang="zh-CN" altLang="en-US" sz="2000" b="1"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专家类别</a:t>
            </a:r>
            <a:endPar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具有国家认可的学术地位的人员。用代码表示：</a:t>
            </a:r>
            <a:r>
              <a:rPr lang="en-US" altLang="zh-CN"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00.</a:t>
            </a: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无；</a:t>
            </a:r>
            <a:r>
              <a:rPr lang="en-US" altLang="zh-CN"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1.</a:t>
            </a: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院士；</a:t>
            </a:r>
            <a:r>
              <a:rPr lang="en-US" altLang="zh-CN"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2.</a:t>
            </a: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长江学者；</a:t>
            </a:r>
            <a:r>
              <a:rPr lang="en-US" altLang="zh-CN"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3.</a:t>
            </a: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杰出青年基金获得者；</a:t>
            </a:r>
            <a:r>
              <a:rPr lang="en-US" altLang="zh-CN"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4.</a:t>
            </a: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国家级教学名师；</a:t>
            </a:r>
            <a:r>
              <a:rPr lang="en-US" altLang="zh-CN"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5.</a:t>
            </a: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省级教学名师。</a:t>
            </a:r>
            <a:r>
              <a:rPr lang="zh-CN" altLang="en-US" sz="180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可复选，</a:t>
            </a: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如：某专家既为长江学者又为国家级教学名师，应填为：“</a:t>
            </a:r>
            <a:r>
              <a:rPr lang="en-US" altLang="zh-CN"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24”</a:t>
            </a: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a:t>
            </a:r>
            <a:endParaRPr kumimoji="0" lang="en-US" altLang="zh-CN"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12.</a:t>
            </a:r>
            <a:r>
              <a:rPr lang="zh-CN" altLang="en-US" sz="2000" b="1"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国内培训（学历教育时间）</a:t>
            </a:r>
            <a:endPar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本学年</a:t>
            </a:r>
            <a:r>
              <a:rPr lang="zh-CN" altLang="en-US" sz="180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国内学历教育时间</a:t>
            </a: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，以天为单位。</a:t>
            </a:r>
            <a:endPar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13.</a:t>
            </a:r>
            <a:r>
              <a:rPr lang="zh-CN" altLang="en-US" sz="2000" b="1"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国内培训（非学历教育时间）</a:t>
            </a:r>
            <a:endPar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本学年</a:t>
            </a:r>
            <a:r>
              <a:rPr lang="zh-CN" altLang="en-US" sz="180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国内非学历教育时间</a:t>
            </a: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，以天为单位。</a:t>
            </a:r>
            <a:endPar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14.</a:t>
            </a:r>
            <a:r>
              <a:rPr lang="zh-CN" altLang="en-US" sz="2000" b="1"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国外培训（学历教育时间）</a:t>
            </a:r>
            <a:endPar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本学年</a:t>
            </a:r>
            <a:r>
              <a:rPr lang="zh-CN" altLang="en-US" sz="180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国外学历教育时间</a:t>
            </a: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，以天为单位。</a:t>
            </a:r>
            <a:endParaRPr kumimoji="0" lang="zh-CN" altLang="en-US" sz="1800" i="0" u="none" strike="noStrike" kern="1200" cap="none" spc="0" normalizeH="0" baseline="0" noProof="0" dirty="0" smtClean="0">
              <a:ln>
                <a:noFill/>
              </a:ln>
              <a:solidFill>
                <a:schemeClr val="tx1"/>
              </a:solidFill>
              <a:effectLst/>
              <a:uLnTx/>
              <a:uFillTx/>
              <a:latin typeface="华文楷体" panose="02010600040101010101" charset="-122"/>
              <a:ea typeface="华文楷体" panose="02010600040101010101" charset="-122"/>
              <a:cs typeface="华文楷体" panose="02010600040101010101" charset="-122"/>
            </a:endParaRPr>
          </a:p>
          <a:p>
            <a:pPr marR="0" lvl="0" algn="l" defTabSz="914400" rtl="0" eaLnBrk="1" fontAlgn="auto" latinLnBrk="0" hangingPunct="1">
              <a:lnSpc>
                <a:spcPct val="100000"/>
              </a:lnSpc>
              <a:spcBef>
                <a:spcPct val="20000"/>
              </a:spcBef>
              <a:spcAft>
                <a:spcPts val="0"/>
              </a:spcAft>
              <a:buClr>
                <a:schemeClr val="tx2"/>
              </a:buClr>
              <a:buSzPct val="90000"/>
              <a:buFont typeface="Wingdings" panose="05000000000000000000" charset="0"/>
              <a:buChar char="l"/>
              <a:defRPr/>
            </a:pPr>
            <a:r>
              <a:rPr lang="en-US" altLang="zh-CN" sz="2000" b="1"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15.</a:t>
            </a:r>
            <a:r>
              <a:rPr lang="zh-CN" altLang="en-US" sz="2000" b="1"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国外培训（非学历教育时间）</a:t>
            </a:r>
            <a:endPar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endParaRPr>
          </a:p>
          <a:p>
            <a:pPr marL="342265" marR="0" lvl="0" indent="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None/>
              <a:defRPr/>
            </a:pP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本学年</a:t>
            </a:r>
            <a:r>
              <a:rPr lang="zh-CN" altLang="en-US" sz="1800" noProof="0" dirty="0" smtClean="0">
                <a:ln>
                  <a:noFill/>
                </a:ln>
                <a:solidFill>
                  <a:srgbClr val="FF0000"/>
                </a:solidFill>
                <a:effectLst/>
                <a:uLnTx/>
                <a:uFillTx/>
                <a:latin typeface="华文楷体" panose="02010600040101010101" charset="-122"/>
                <a:ea typeface="华文楷体" panose="02010600040101010101" charset="-122"/>
                <a:cs typeface="华文楷体" panose="02010600040101010101" charset="-122"/>
                <a:sym typeface="+mn-ea"/>
              </a:rPr>
              <a:t>国外非学历教育时间</a:t>
            </a: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，以天为单位（小于</a:t>
            </a:r>
            <a:r>
              <a:rPr lang="en-US" altLang="zh-CN"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365</a:t>
            </a:r>
            <a:r>
              <a:rPr lang="zh-CN" altLang="en-US" sz="1800" noProof="0" dirty="0" smtClean="0">
                <a:ln>
                  <a:noFill/>
                </a:ln>
                <a:effectLst/>
                <a:uLnTx/>
                <a:uFillTx/>
                <a:latin typeface="华文楷体" panose="02010600040101010101" charset="-122"/>
                <a:ea typeface="华文楷体" panose="02010600040101010101" charset="-122"/>
                <a:cs typeface="华文楷体" panose="02010600040101010101" charset="-122"/>
                <a:sym typeface="+mn-ea"/>
              </a:rPr>
              <a:t>）</a:t>
            </a:r>
            <a:endParaRPr kumimoji="0" lang="zh-CN" altLang="en-US" sz="32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tx2"/>
              </a:buClr>
              <a:buSzPct val="90000"/>
              <a:buFont typeface="Arial" panose="020B0604020202020204" pitchFamily="34" charset="0"/>
              <a:buChar char="•"/>
              <a:defRPr/>
            </a:pPr>
            <a:endParaRPr kumimoji="0" lang="en-US" altLang="zh-CN" sz="32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2290" name="Rectangle 3"/>
          <p:cNvSpPr/>
          <p:nvPr/>
        </p:nvSpPr>
        <p:spPr>
          <a:xfrm>
            <a:off x="0" y="0"/>
            <a:ext cx="9144000" cy="0"/>
          </a:xfrm>
          <a:prstGeom prst="rect">
            <a:avLst/>
          </a:prstGeom>
          <a:noFill/>
          <a:ln w="9525">
            <a:noFill/>
          </a:ln>
        </p:spPr>
        <p:txBody>
          <a:bodyPr wrap="none" anchor="ctr">
            <a:spAutoFit/>
          </a:bodyPr>
          <a:lstStyle/>
          <a:p>
            <a:endParaRPr lang="zh-CN" altLang="en-US" dirty="0">
              <a:latin typeface="Calibri" panose="020F0502020204030204" pitchFamily="34" charset="0"/>
              <a:ea typeface="宋体" panose="02010600030101010101" pitchFamily="2" charset="-122"/>
            </a:endParaRP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KSO_WM_SLIDE_MODEL_TYPE" val="dynamicNum"/>
</p:tagLst>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TotalTime>
  <Words>1933</Words>
  <Application>Microsoft Office PowerPoint</Application>
  <PresentationFormat>全屏显示(4:3)</PresentationFormat>
  <Paragraphs>152</Paragraphs>
  <Slides>15</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15</vt:i4>
      </vt:variant>
    </vt:vector>
  </HeadingPairs>
  <TitlesOfParts>
    <vt:vector size="26" baseType="lpstr">
      <vt:lpstr>等线</vt:lpstr>
      <vt:lpstr>等线 Light</vt:lpstr>
      <vt:lpstr>黑体</vt:lpstr>
      <vt:lpstr>华文楷体</vt:lpstr>
      <vt:lpstr>宋体</vt:lpstr>
      <vt:lpstr>Arial</vt:lpstr>
      <vt:lpstr>Calibri</vt:lpstr>
      <vt:lpstr>Calibri Light</vt:lpstr>
      <vt:lpstr>Wingdings</vt:lpstr>
      <vt:lpstr>Wingdings 2</vt:lpstr>
      <vt:lpstr>Office Theme</vt:lpstr>
      <vt:lpstr>实验室项目及人员信息填报说明</vt:lpstr>
      <vt:lpstr>基表四  教学实验项目表(SJ4) </vt:lpstr>
      <vt:lpstr>基表四  教学实验项目表(SJ4) </vt:lpstr>
      <vt:lpstr>基表四  教学实验项目表(SJ4) </vt:lpstr>
      <vt:lpstr>基表四  教学实验项目表(SJ4) </vt:lpstr>
      <vt:lpstr>基表五  专任实验室人员表(SJ5) </vt:lpstr>
      <vt:lpstr>基表五  专任实验室人员表(SJ5) </vt:lpstr>
      <vt:lpstr>基表五  专任实验室人员表(SJ5) </vt:lpstr>
      <vt:lpstr>基表五  专任实验室人员表(SJ5) </vt:lpstr>
      <vt:lpstr>基表六  实验室基本情况表(SJ6) </vt:lpstr>
      <vt:lpstr>基表六  实验室基本情况表(SJ6) </vt:lpstr>
      <vt:lpstr>基表六  实验室基本情况表(SJ6) </vt:lpstr>
      <vt:lpstr>基表六  实验室基本情况表(SJ6) </vt:lpstr>
      <vt:lpstr>基表六  实验室基本情况表(SJ6) </vt:lpstr>
      <vt:lpstr>基表六  实验室基本情况表(SJ6) </vt:lpstr>
    </vt:vector>
  </TitlesOfParts>
  <Company>czu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实验室项目及人员信息填报说明</dc:title>
  <dc:creator>pqg</dc:creator>
  <cp:lastModifiedBy>pqg</cp:lastModifiedBy>
  <cp:revision>12</cp:revision>
  <dcterms:created xsi:type="dcterms:W3CDTF">2016-09-27T08:35:00Z</dcterms:created>
  <dcterms:modified xsi:type="dcterms:W3CDTF">2019-08-31T06:54:32Z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2052-11.1.0.8584</vt:lpwstr>
  </property>
</Properties>
</file>